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40"/>
  </p:notesMasterIdLst>
  <p:sldIdLst>
    <p:sldId id="256" r:id="rId2"/>
    <p:sldId id="257" r:id="rId3"/>
    <p:sldId id="285" r:id="rId4"/>
    <p:sldId id="260" r:id="rId5"/>
    <p:sldId id="259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261" r:id="rId30"/>
    <p:sldId id="262" r:id="rId31"/>
    <p:sldId id="263" r:id="rId32"/>
    <p:sldId id="264" r:id="rId33"/>
    <p:sldId id="265" r:id="rId34"/>
    <p:sldId id="271" r:id="rId35"/>
    <p:sldId id="272" r:id="rId36"/>
    <p:sldId id="270" r:id="rId37"/>
    <p:sldId id="274" r:id="rId38"/>
    <p:sldId id="278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Microsoft YaHei" panose="020B0503020204020204" pitchFamily="34" charset="-122"/>
      <p:regular r:id="rId47"/>
      <p:bold r:id="rId48"/>
    </p:embeddedFont>
    <p:embeddedFont>
      <p:font typeface="News Cycle" panose="020B0604020202020204" charset="2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89C43-A863-4B2E-BB12-A3CE3DDDEA78}">
  <a:tblStyle styleId="{D6589C43-A863-4B2E-BB12-A3CE3DDDEA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4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720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804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9768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299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948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51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919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649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39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9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294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3665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4648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007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275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236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871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09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654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8815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37edd35b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37edd35b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902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165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461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7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avLst/>
            <a:gdLst/>
            <a:ahLst/>
            <a:cxnLst/>
            <a:rect l="l" t="t" r="r" b="b"/>
            <a:pathLst>
              <a:path w="1303852" h="2392498" extrusionOk="0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Half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4034690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1/3">
  <p:cSld name="BLANK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avLst/>
            <a:gdLst/>
            <a:ahLst/>
            <a:cxnLst/>
            <a:rect l="l" t="t" r="r" b="b"/>
            <a:pathLst>
              <a:path w="161407" h="206500" extrusionOk="0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2/3">
  <p:cSld name="BLANK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807571" y="1106345"/>
            <a:ext cx="1603738" cy="2930810"/>
          </a:xfrm>
          <a:custGeom>
            <a:avLst/>
            <a:gdLst/>
            <a:ahLst/>
            <a:cxnLst/>
            <a:rect l="l" t="t" r="r" b="b"/>
            <a:pathLst>
              <a:path w="1303852" h="2392498" extrusionOk="0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53988" y="-7325"/>
            <a:ext cx="7236025" cy="5158150"/>
          </a:xfrm>
          <a:custGeom>
            <a:avLst/>
            <a:gdLst/>
            <a:ahLst/>
            <a:cxnLst/>
            <a:rect l="l" t="t" r="r" b="b"/>
            <a:pathLst>
              <a:path w="289441" h="206326" extrusionOk="0">
                <a:moveTo>
                  <a:pt x="0" y="206326"/>
                </a:moveTo>
                <a:lnTo>
                  <a:pt x="90725" y="0"/>
                </a:lnTo>
                <a:lnTo>
                  <a:pt x="289441" y="0"/>
                </a:lnTo>
                <a:lnTo>
                  <a:pt x="199009" y="20603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54182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6510921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avLst/>
            <a:gdLst/>
            <a:ahLst/>
            <a:cxnLst/>
            <a:rect l="l" t="t" r="r" b="b"/>
            <a:pathLst>
              <a:path w="4644941" h="4202349" extrusionOk="0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dist="28575" dir="10800000" algn="bl" rotWithShape="0">
              <a:schemeClr val="dk1">
                <a:alpha val="25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3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avLst/>
            <a:gdLst/>
            <a:ahLst/>
            <a:cxnLst/>
            <a:rect l="l" t="t" r="r" b="b"/>
            <a:pathLst>
              <a:path w="5469671" h="4202349" extrusionOk="0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dist="9525" algn="bl" rotWithShape="0">
              <a:schemeClr val="lt1">
                <a:alpha val="2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avLst/>
            <a:gdLst/>
            <a:ahLst/>
            <a:cxnLst/>
            <a:rect l="l" t="t" r="r" b="b"/>
            <a:pathLst>
              <a:path w="89520" h="206054" extrusionOk="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avLst/>
            <a:gdLst/>
            <a:ahLst/>
            <a:cxnLst/>
            <a:rect l="l" t="t" r="r" b="b"/>
            <a:pathLst>
              <a:path w="875303" h="1419732" extrusionOk="0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2968826" y="-214819"/>
            <a:ext cx="4054550" cy="115892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Bike MS </a:t>
            </a: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9533C8-6CBE-4ABC-AE2A-8C5A9A6261F8}"/>
              </a:ext>
            </a:extLst>
          </p:cNvPr>
          <p:cNvSpPr/>
          <p:nvPr/>
        </p:nvSpPr>
        <p:spPr>
          <a:xfrm>
            <a:off x="-92152" y="944108"/>
            <a:ext cx="4119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Project by  </a:t>
            </a:r>
            <a:r>
              <a:rPr lang="en-GB" sz="2400" b="1" dirty="0">
                <a:solidFill>
                  <a:schemeClr val="accent1"/>
                </a:solidFill>
              </a:rPr>
              <a:t>: Nithyanand </a:t>
            </a:r>
            <a:endParaRPr lang="en-GB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112E1-C3AF-4F00-9BDE-B5A3704E5682}"/>
              </a:ext>
            </a:extLst>
          </p:cNvPr>
          <p:cNvSpPr/>
          <p:nvPr/>
        </p:nvSpPr>
        <p:spPr>
          <a:xfrm>
            <a:off x="190505" y="4410421"/>
            <a:ext cx="890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We can see that </a:t>
            </a:r>
            <a:r>
              <a:rPr lang="en-GB" sz="1800" b="1" dirty="0">
                <a:solidFill>
                  <a:schemeClr val="bg1"/>
                </a:solidFill>
              </a:rPr>
              <a:t>NORTH EAST</a:t>
            </a:r>
            <a:r>
              <a:rPr lang="en-GB" sz="1800" dirty="0">
                <a:solidFill>
                  <a:schemeClr val="bg1"/>
                </a:solidFill>
              </a:rPr>
              <a:t> and </a:t>
            </a:r>
            <a:r>
              <a:rPr lang="en-GB" sz="1800" b="1" dirty="0">
                <a:solidFill>
                  <a:schemeClr val="bg1"/>
                </a:solidFill>
              </a:rPr>
              <a:t>SOUTH EAST </a:t>
            </a:r>
            <a:r>
              <a:rPr lang="en-GB" sz="1800" dirty="0">
                <a:solidFill>
                  <a:schemeClr val="bg1"/>
                </a:solidFill>
              </a:rPr>
              <a:t>of US has most cities participated</a:t>
            </a:r>
          </a:p>
          <a:p>
            <a:r>
              <a:rPr lang="en-GB" sz="1800" dirty="0">
                <a:solidFill>
                  <a:schemeClr val="bg1"/>
                </a:solidFill>
              </a:rPr>
              <a:t>In event and fund raising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1F070-6905-4075-9660-B0FBB4291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0" y="609600"/>
            <a:ext cx="8697430" cy="384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0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spc="-5" dirty="0">
                <a:solidFill>
                  <a:srgbClr val="FFFFFF"/>
                </a:solidFill>
                <a:latin typeface="+mn-lt"/>
                <a:cs typeface="Calibri" panose="020F0502020204030204" pitchFamily="34" charset="0"/>
              </a:rPr>
              <a:t>What are the </a:t>
            </a:r>
            <a:r>
              <a:rPr lang="en-GB" sz="2400" spc="-30" dirty="0">
                <a:solidFill>
                  <a:srgbClr val="FFFFFF"/>
                </a:solidFill>
                <a:latin typeface="+mn-lt"/>
                <a:cs typeface="Calibri Light"/>
              </a:rPr>
              <a:t>donations  that are </a:t>
            </a:r>
            <a:r>
              <a:rPr lang="en-GB" sz="2400" spc="-35" dirty="0">
                <a:solidFill>
                  <a:srgbClr val="FFFFFF"/>
                </a:solidFill>
                <a:latin typeface="+mn-lt"/>
                <a:cs typeface="Calibri Light"/>
              </a:rPr>
              <a:t>related </a:t>
            </a:r>
            <a:r>
              <a:rPr lang="en-GB" sz="2400" spc="-45" dirty="0">
                <a:solidFill>
                  <a:srgbClr val="FFFFFF"/>
                </a:solidFill>
                <a:latin typeface="+mn-lt"/>
                <a:cs typeface="Calibri Light"/>
              </a:rPr>
              <a:t>to  </a:t>
            </a:r>
            <a:r>
              <a:rPr lang="en-GB" sz="2400" spc="-10" dirty="0">
                <a:solidFill>
                  <a:srgbClr val="FFFFFF"/>
                </a:solidFill>
                <a:latin typeface="+mn-lt"/>
                <a:cs typeface="Calibri Light"/>
              </a:rPr>
              <a:t>someone </a:t>
            </a: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who  </a:t>
            </a:r>
            <a:r>
              <a:rPr lang="en-GB" sz="2400" spc="-30" dirty="0">
                <a:solidFill>
                  <a:srgbClr val="FFFFFF"/>
                </a:solidFill>
                <a:latin typeface="+mn-lt"/>
                <a:cs typeface="Calibri Light"/>
              </a:rPr>
              <a:t>have </a:t>
            </a:r>
            <a:r>
              <a:rPr lang="en-GB" sz="2400" dirty="0">
                <a:solidFill>
                  <a:srgbClr val="FFFFFF"/>
                </a:solidFill>
                <a:latin typeface="+mn-lt"/>
                <a:cs typeface="Calibri Light"/>
              </a:rPr>
              <a:t>a </a:t>
            </a:r>
            <a:r>
              <a:rPr lang="en-GB" sz="2400" spc="-10" dirty="0">
                <a:solidFill>
                  <a:srgbClr val="FFFFFF"/>
                </a:solidFill>
                <a:latin typeface="+mn-lt"/>
                <a:cs typeface="Calibri Light"/>
              </a:rPr>
              <a:t>connection  </a:t>
            </a: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with the MS  disease?</a:t>
            </a:r>
            <a:endParaRPr lang="en-GB" sz="2400" dirty="0"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8008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112E1-C3AF-4F00-9BDE-B5A3704E5682}"/>
              </a:ext>
            </a:extLst>
          </p:cNvPr>
          <p:cNvSpPr/>
          <p:nvPr/>
        </p:nvSpPr>
        <p:spPr>
          <a:xfrm>
            <a:off x="190505" y="4410421"/>
            <a:ext cx="89038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We can see that most of the donations are  from donor connection to </a:t>
            </a:r>
            <a:r>
              <a:rPr lang="en-GB" sz="1800" b="1" dirty="0">
                <a:solidFill>
                  <a:schemeClr val="bg1"/>
                </a:solidFill>
              </a:rPr>
              <a:t>friend has MS</a:t>
            </a:r>
            <a:r>
              <a:rPr lang="en-GB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CEA4A-D93E-4F3C-977D-FE7BF7F8E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462"/>
            <a:ext cx="9144000" cy="39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6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Who are the top employers  who donated the fund and what are their states ?</a:t>
            </a:r>
            <a:endParaRPr lang="en-GB" sz="2400" dirty="0"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826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17CFC-155B-4928-B879-7DD5CE138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327" y="1"/>
            <a:ext cx="91693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5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How many number of participants  participated in event </a:t>
            </a:r>
          </a:p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Over 5 years (2013-2017) ?</a:t>
            </a:r>
            <a:endParaRPr lang="en-GB" sz="2400" dirty="0"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8162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B043B-0400-4873-B7C7-E385F6CAC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10"/>
            <a:ext cx="9144000" cy="51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0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spc="-5" dirty="0">
                <a:solidFill>
                  <a:srgbClr val="FFFFFF"/>
                </a:solidFill>
                <a:latin typeface="+mn-lt"/>
                <a:cs typeface="Calibri Light"/>
              </a:rPr>
              <a:t>What is the donation total amount from participants and total amount of  who are donated but not participated  over 5 years ?</a:t>
            </a:r>
            <a:endParaRPr lang="en-GB" sz="2400" dirty="0">
              <a:latin typeface="+mn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174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8A180-6623-4AAB-8839-FE9389D0A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25"/>
            <a:ext cx="9144000" cy="507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7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dirty="0">
                <a:solidFill>
                  <a:schemeClr val="bg1"/>
                </a:solidFill>
                <a:latin typeface="+mn-lt"/>
                <a:cs typeface="Calibri Light"/>
              </a:rPr>
              <a:t>Which part of US cities has most participants  who gave donation ?</a:t>
            </a:r>
          </a:p>
        </p:txBody>
      </p:sp>
    </p:spTree>
    <p:extLst>
      <p:ext uri="{BB962C8B-B14F-4D97-AF65-F5344CB8AC3E}">
        <p14:creationId xmlns:p14="http://schemas.microsoft.com/office/powerpoint/2010/main" val="90275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1017182" y="95605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</a:t>
            </a:r>
            <a:r>
              <a:rPr lang="en-GB" dirty="0">
                <a:latin typeface="+mj-lt"/>
              </a:rPr>
              <a:t>What is this all about ? </a:t>
            </a:r>
            <a:endParaRPr dirty="0">
              <a:latin typeface="+mj-lt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3FE12C-6164-44E1-B891-B8A9922D0F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691" y="923702"/>
            <a:ext cx="8722243" cy="3707550"/>
          </a:xfrm>
        </p:spPr>
        <p:txBody>
          <a:bodyPr/>
          <a:lstStyle/>
          <a:p>
            <a:pPr marL="241300" indent="-228600"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CHALLENGE</a:t>
            </a:r>
            <a:endParaRPr lang="en-GB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698500" marR="5080" lvl="1" indent="-228600">
              <a:lnSpc>
                <a:spcPts val="3100"/>
              </a:lnSpc>
              <a:spcBef>
                <a:spcPts val="464"/>
              </a:spcBef>
              <a:buFont typeface="Arial"/>
              <a:buChar char="•"/>
              <a:tabLst>
                <a:tab pos="698500" algn="l"/>
              </a:tabLst>
            </a:pP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Multiple </a:t>
            </a:r>
            <a:r>
              <a:rPr lang="en-GB" spc="-10" dirty="0">
                <a:solidFill>
                  <a:schemeClr val="bg1"/>
                </a:solidFill>
                <a:latin typeface="+mj-lt"/>
                <a:cs typeface="Calibri"/>
              </a:rPr>
              <a:t>Sclerosis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or </a:t>
            </a:r>
            <a:r>
              <a:rPr lang="en-GB" dirty="0">
                <a:solidFill>
                  <a:schemeClr val="bg1"/>
                </a:solidFill>
                <a:latin typeface="+mj-lt"/>
                <a:cs typeface="Calibri"/>
              </a:rPr>
              <a:t>MS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is </a:t>
            </a:r>
            <a:r>
              <a:rPr lang="en-GB" dirty="0">
                <a:solidFill>
                  <a:schemeClr val="bg1"/>
                </a:solidFill>
                <a:latin typeface="+mj-lt"/>
                <a:cs typeface="Calibri"/>
              </a:rPr>
              <a:t>a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long </a:t>
            </a:r>
            <a:r>
              <a:rPr lang="en-GB" spc="-10" dirty="0">
                <a:solidFill>
                  <a:schemeClr val="bg1"/>
                </a:solidFill>
                <a:latin typeface="+mj-lt"/>
                <a:cs typeface="Calibri"/>
              </a:rPr>
              <a:t>lasting 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disease.</a:t>
            </a:r>
            <a:endParaRPr lang="en-GB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698500" lvl="1" indent="-228600">
              <a:spcBef>
                <a:spcPts val="80"/>
              </a:spcBef>
              <a:buFont typeface="Arial"/>
              <a:buChar char="•"/>
              <a:tabLst>
                <a:tab pos="698500" algn="l"/>
              </a:tabLst>
            </a:pPr>
            <a:r>
              <a:rPr lang="en-GB" spc="-20" dirty="0">
                <a:solidFill>
                  <a:schemeClr val="bg1"/>
                </a:solidFill>
                <a:latin typeface="+mj-lt"/>
                <a:cs typeface="Calibri"/>
              </a:rPr>
              <a:t>Affects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the </a:t>
            </a:r>
            <a:r>
              <a:rPr lang="en-GB" spc="-20" dirty="0">
                <a:solidFill>
                  <a:schemeClr val="bg1"/>
                </a:solidFill>
                <a:latin typeface="+mj-lt"/>
                <a:cs typeface="Calibri"/>
              </a:rPr>
              <a:t>brain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and spinal</a:t>
            </a:r>
            <a:r>
              <a:rPr lang="en-GB" spc="50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GB" spc="-15" dirty="0">
                <a:solidFill>
                  <a:schemeClr val="bg1"/>
                </a:solidFill>
                <a:latin typeface="+mj-lt"/>
                <a:cs typeface="Calibri"/>
              </a:rPr>
              <a:t>cord.</a:t>
            </a:r>
            <a:endParaRPr lang="en-GB" dirty="0">
              <a:solidFill>
                <a:schemeClr val="bg1"/>
              </a:solidFill>
              <a:latin typeface="+mj-lt"/>
              <a:cs typeface="Calibri"/>
            </a:endParaRPr>
          </a:p>
          <a:p>
            <a:pPr marL="698500" lvl="1" indent="-228600">
              <a:spcBef>
                <a:spcPts val="140"/>
              </a:spcBef>
              <a:buFont typeface="Arial"/>
              <a:buChar char="•"/>
              <a:tabLst>
                <a:tab pos="698500" algn="l"/>
              </a:tabLst>
            </a:pPr>
            <a:r>
              <a:rPr lang="en-GB" dirty="0">
                <a:solidFill>
                  <a:schemeClr val="bg1"/>
                </a:solidFill>
                <a:latin typeface="+mj-lt"/>
                <a:cs typeface="Calibri"/>
              </a:rPr>
              <a:t>2.5 </a:t>
            </a:r>
            <a:r>
              <a:rPr lang="en-GB" spc="-5" dirty="0">
                <a:solidFill>
                  <a:schemeClr val="bg1"/>
                </a:solidFill>
                <a:latin typeface="+mj-lt"/>
                <a:cs typeface="Calibri"/>
              </a:rPr>
              <a:t>Million people </a:t>
            </a:r>
            <a:r>
              <a:rPr lang="en-GB" spc="-25" dirty="0">
                <a:solidFill>
                  <a:schemeClr val="bg1"/>
                </a:solidFill>
                <a:latin typeface="+mj-lt"/>
                <a:cs typeface="Calibri"/>
              </a:rPr>
              <a:t>affected</a:t>
            </a:r>
            <a:r>
              <a:rPr lang="en-GB" spc="25" dirty="0">
                <a:solidFill>
                  <a:schemeClr val="bg1"/>
                </a:solidFill>
                <a:latin typeface="+mj-lt"/>
                <a:cs typeface="Calibri"/>
              </a:rPr>
              <a:t> </a:t>
            </a:r>
            <a:r>
              <a:rPr lang="en-GB" spc="-10" dirty="0">
                <a:solidFill>
                  <a:schemeClr val="bg1"/>
                </a:solidFill>
                <a:latin typeface="+mj-lt"/>
                <a:cs typeface="Calibri"/>
              </a:rPr>
              <a:t>worldwide.</a:t>
            </a:r>
            <a:endParaRPr lang="en-GB" dirty="0">
              <a:solidFill>
                <a:schemeClr val="bg1"/>
              </a:solidFill>
              <a:latin typeface="+mj-lt"/>
              <a:cs typeface="Calibri"/>
            </a:endParaRPr>
          </a:p>
          <a:p>
            <a:endParaRPr lang="en-GB" dirty="0"/>
          </a:p>
          <a:p>
            <a:pPr marL="241300" indent="-228600"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lang="en-GB" spc="-15" dirty="0">
                <a:latin typeface="+mn-lt"/>
                <a:cs typeface="Calibri"/>
              </a:rPr>
              <a:t>IDEA</a:t>
            </a:r>
            <a:endParaRPr lang="en-GB" dirty="0">
              <a:latin typeface="+mn-lt"/>
              <a:cs typeface="Calibri"/>
            </a:endParaRPr>
          </a:p>
          <a:p>
            <a:pPr marL="698500" marR="5080" lvl="1" indent="-228600">
              <a:lnSpc>
                <a:spcPts val="3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  <a:tab pos="4523740" algn="l"/>
              </a:tabLst>
            </a:pPr>
            <a:r>
              <a:rPr lang="en-GB" spc="-25" dirty="0">
                <a:latin typeface="+mn-lt"/>
                <a:cs typeface="Calibri"/>
              </a:rPr>
              <a:t>Bike </a:t>
            </a:r>
            <a:r>
              <a:rPr lang="en-GB" dirty="0">
                <a:latin typeface="+mn-lt"/>
                <a:cs typeface="Calibri"/>
              </a:rPr>
              <a:t>MS </a:t>
            </a:r>
            <a:r>
              <a:rPr lang="en-GB" spc="-10" dirty="0">
                <a:latin typeface="+mn-lt"/>
                <a:cs typeface="Calibri"/>
              </a:rPr>
              <a:t>participants </a:t>
            </a:r>
            <a:r>
              <a:rPr lang="en-GB" spc="-5" dirty="0">
                <a:latin typeface="+mn-lt"/>
                <a:cs typeface="Calibri"/>
              </a:rPr>
              <a:t>and </a:t>
            </a:r>
            <a:r>
              <a:rPr lang="en-GB" spc="-10" dirty="0">
                <a:latin typeface="+mn-lt"/>
                <a:cs typeface="Calibri"/>
              </a:rPr>
              <a:t>teams </a:t>
            </a:r>
            <a:r>
              <a:rPr lang="en-GB" spc="-15" dirty="0">
                <a:latin typeface="+mn-lt"/>
                <a:cs typeface="Calibri"/>
              </a:rPr>
              <a:t>are  raising </a:t>
            </a:r>
          </a:p>
          <a:p>
            <a:pPr marL="469900" marR="5080" lvl="1" indent="0">
              <a:lnSpc>
                <a:spcPts val="3000"/>
              </a:lnSpc>
              <a:spcBef>
                <a:spcPts val="545"/>
              </a:spcBef>
              <a:buNone/>
              <a:tabLst>
                <a:tab pos="698500" algn="l"/>
                <a:tab pos="4523740" algn="l"/>
              </a:tabLst>
            </a:pPr>
            <a:r>
              <a:rPr lang="en-GB" spc="-15" dirty="0">
                <a:latin typeface="+mn-lt"/>
                <a:cs typeface="Calibri"/>
              </a:rPr>
              <a:t>    </a:t>
            </a:r>
            <a:r>
              <a:rPr lang="en-GB" spc="-5" dirty="0">
                <a:latin typeface="+mn-lt"/>
                <a:cs typeface="Calibri"/>
              </a:rPr>
              <a:t>funds </a:t>
            </a:r>
            <a:r>
              <a:rPr lang="en-GB" spc="-15" dirty="0">
                <a:latin typeface="+mn-lt"/>
                <a:cs typeface="Calibri"/>
              </a:rPr>
              <a:t>to</a:t>
            </a:r>
            <a:r>
              <a:rPr lang="en-GB" spc="55" dirty="0">
                <a:latin typeface="+mn-lt"/>
                <a:cs typeface="Calibri"/>
              </a:rPr>
              <a:t> </a:t>
            </a:r>
            <a:r>
              <a:rPr lang="en-GB" spc="-15" dirty="0">
                <a:latin typeface="+mn-lt"/>
                <a:cs typeface="Calibri"/>
              </a:rPr>
              <a:t>reach</a:t>
            </a:r>
            <a:r>
              <a:rPr lang="en-GB" spc="20" dirty="0">
                <a:latin typeface="+mn-lt"/>
                <a:cs typeface="Calibri"/>
              </a:rPr>
              <a:t> </a:t>
            </a:r>
            <a:r>
              <a:rPr lang="en-GB" spc="-5" dirty="0">
                <a:latin typeface="+mn-lt"/>
                <a:cs typeface="Calibri"/>
              </a:rPr>
              <a:t>the </a:t>
            </a:r>
            <a:r>
              <a:rPr lang="en-GB" spc="-10" dirty="0">
                <a:latin typeface="+mn-lt"/>
                <a:cs typeface="Calibri"/>
              </a:rPr>
              <a:t>goal </a:t>
            </a:r>
            <a:r>
              <a:rPr lang="en-GB" dirty="0">
                <a:latin typeface="+mn-lt"/>
                <a:cs typeface="Calibri"/>
              </a:rPr>
              <a:t>– a  </a:t>
            </a:r>
            <a:r>
              <a:rPr lang="en-GB" spc="-10" dirty="0">
                <a:latin typeface="+mn-lt"/>
                <a:cs typeface="Calibri"/>
              </a:rPr>
              <a:t>world </a:t>
            </a:r>
            <a:r>
              <a:rPr lang="en-GB" spc="-15" dirty="0">
                <a:latin typeface="+mn-lt"/>
                <a:cs typeface="Calibri"/>
              </a:rPr>
              <a:t>free </a:t>
            </a:r>
            <a:r>
              <a:rPr lang="en-GB" spc="-5" dirty="0">
                <a:latin typeface="+mn-lt"/>
                <a:cs typeface="Calibri"/>
              </a:rPr>
              <a:t>of</a:t>
            </a:r>
            <a:r>
              <a:rPr lang="en-GB" spc="20" dirty="0">
                <a:latin typeface="+mn-lt"/>
                <a:cs typeface="Calibri"/>
              </a:rPr>
              <a:t> </a:t>
            </a:r>
            <a:r>
              <a:rPr lang="en-GB" dirty="0">
                <a:latin typeface="+mn-lt"/>
                <a:cs typeface="Calibri"/>
              </a:rPr>
              <a:t>MS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1F1C6-CF0C-4FC8-8377-65A8FA8F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3"/>
            <a:ext cx="9144000" cy="51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5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dirty="0">
                <a:solidFill>
                  <a:schemeClr val="bg1"/>
                </a:solidFill>
                <a:latin typeface="+mn-lt"/>
                <a:cs typeface="Calibri Light"/>
              </a:rPr>
              <a:t>What is the gender of participants and who gave most of donation over 5 years and compare both male and female ?</a:t>
            </a:r>
          </a:p>
        </p:txBody>
      </p:sp>
    </p:spTree>
    <p:extLst>
      <p:ext uri="{BB962C8B-B14F-4D97-AF65-F5344CB8AC3E}">
        <p14:creationId xmlns:p14="http://schemas.microsoft.com/office/powerpoint/2010/main" val="1621004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E753E-89A7-47CE-9DEF-C7F8E8260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06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55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dirty="0">
                <a:solidFill>
                  <a:schemeClr val="bg1"/>
                </a:solidFill>
                <a:latin typeface="+mn-lt"/>
                <a:cs typeface="Calibri Light"/>
              </a:rPr>
              <a:t>What is total amount of donations over 5 years?</a:t>
            </a:r>
          </a:p>
        </p:txBody>
      </p:sp>
    </p:spTree>
    <p:extLst>
      <p:ext uri="{BB962C8B-B14F-4D97-AF65-F5344CB8AC3E}">
        <p14:creationId xmlns:p14="http://schemas.microsoft.com/office/powerpoint/2010/main" val="428102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8C26B-09FC-4327-9783-8D2EB91E6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60"/>
            <a:ext cx="9144000" cy="510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5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dirty="0">
                <a:solidFill>
                  <a:schemeClr val="bg1"/>
                </a:solidFill>
                <a:latin typeface="+mn-lt"/>
                <a:cs typeface="Calibri Light"/>
              </a:rPr>
              <a:t>Which  state has the highest donation amount from participant and what is the amount ?</a:t>
            </a:r>
          </a:p>
        </p:txBody>
      </p:sp>
    </p:spTree>
    <p:extLst>
      <p:ext uri="{BB962C8B-B14F-4D97-AF65-F5344CB8AC3E}">
        <p14:creationId xmlns:p14="http://schemas.microsoft.com/office/powerpoint/2010/main" val="3264898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F27F1-667B-41BE-9B21-D99BC85BD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55" y="0"/>
            <a:ext cx="844829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91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6515" y="1240465"/>
            <a:ext cx="4740922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5080">
              <a:lnSpc>
                <a:spcPct val="89900"/>
              </a:lnSpc>
              <a:spcBef>
                <a:spcPts val="425"/>
              </a:spcBef>
            </a:pPr>
            <a:r>
              <a:rPr lang="en-GB" sz="2400" dirty="0">
                <a:solidFill>
                  <a:schemeClr val="bg1"/>
                </a:solidFill>
                <a:latin typeface="+mn-lt"/>
                <a:cs typeface="Calibri Light"/>
              </a:rPr>
              <a:t>What is the count of participants from each state ?</a:t>
            </a:r>
          </a:p>
        </p:txBody>
      </p:sp>
    </p:spTree>
    <p:extLst>
      <p:ext uri="{BB962C8B-B14F-4D97-AF65-F5344CB8AC3E}">
        <p14:creationId xmlns:p14="http://schemas.microsoft.com/office/powerpoint/2010/main" val="186772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9B3E2-3D33-4B43-878E-23761C69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5022" y="27065"/>
            <a:ext cx="9419021" cy="508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2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13547" y="318734"/>
            <a:ext cx="5343900" cy="7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sz="2800" spc="-25" dirty="0">
                <a:latin typeface="Calibri Light"/>
                <a:cs typeface="Calibri Light"/>
              </a:rPr>
              <a:t>           Data</a:t>
            </a:r>
            <a:r>
              <a:rPr lang="en-GB" sz="2800" spc="-80" dirty="0">
                <a:latin typeface="Calibri Light"/>
                <a:cs typeface="Calibri Light"/>
              </a:rPr>
              <a:t> </a:t>
            </a:r>
            <a:r>
              <a:rPr lang="en-GB" sz="2800" spc="-10" dirty="0">
                <a:latin typeface="Calibri Light"/>
                <a:cs typeface="Calibri Light"/>
              </a:rPr>
              <a:t>profiling  </a:t>
            </a:r>
            <a:r>
              <a:rPr lang="en-GB" sz="2800" spc="-5" dirty="0">
                <a:latin typeface="Calibri Light"/>
                <a:cs typeface="Calibri Light"/>
              </a:rPr>
              <a:t>and  </a:t>
            </a:r>
            <a:r>
              <a:rPr lang="en-GB" sz="2800" dirty="0">
                <a:latin typeface="Calibri Light"/>
                <a:cs typeface="Calibri Light"/>
              </a:rPr>
              <a:t>inspection</a:t>
            </a:r>
            <a:br>
              <a:rPr lang="en-GB" sz="2800" dirty="0">
                <a:latin typeface="Calibri Light"/>
                <a:cs typeface="Calibri Light"/>
              </a:rPr>
            </a:br>
            <a:endParaRPr sz="2800"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9711DC52-FDD3-410D-ADB2-FE3150C31B84}"/>
              </a:ext>
            </a:extLst>
          </p:cNvPr>
          <p:cNvSpPr txBox="1">
            <a:spLocks/>
          </p:cNvSpPr>
          <p:nvPr/>
        </p:nvSpPr>
        <p:spPr>
          <a:xfrm>
            <a:off x="332105" y="1005067"/>
            <a:ext cx="1991020" cy="1151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8415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 b="0" i="0" u="none" strike="noStrike" cap="none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700" marR="5080" algn="ctr">
              <a:lnSpc>
                <a:spcPct val="103600"/>
              </a:lnSpc>
              <a:spcBef>
                <a:spcPts val="145"/>
              </a:spcBef>
            </a:pPr>
            <a:r>
              <a:rPr lang="en-GB" sz="1400" spc="-5" dirty="0">
                <a:solidFill>
                  <a:schemeClr val="bg1"/>
                </a:solidFill>
                <a:latin typeface="Calibri"/>
                <a:cs typeface="Calibri"/>
              </a:rPr>
              <a:t>There </a:t>
            </a:r>
            <a:r>
              <a:rPr lang="en-GB" sz="1400" dirty="0">
                <a:solidFill>
                  <a:schemeClr val="bg1"/>
                </a:solidFill>
                <a:latin typeface="Calibri"/>
                <a:cs typeface="Calibri"/>
              </a:rPr>
              <a:t>are 6 data  </a:t>
            </a:r>
            <a:r>
              <a:rPr lang="en-GB" sz="1400" spc="-5" dirty="0">
                <a:solidFill>
                  <a:schemeClr val="bg1"/>
                </a:solidFill>
                <a:latin typeface="Calibri"/>
                <a:cs typeface="Calibri"/>
              </a:rPr>
              <a:t>files: Affiliates, Bike Teams, Donations, Events, National  Teams, Participants</a:t>
            </a:r>
            <a:endParaRPr lang="en-GB" sz="1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7610CF-7A19-4C5B-87EC-77E2AD6E0B36}"/>
              </a:ext>
            </a:extLst>
          </p:cNvPr>
          <p:cNvSpPr txBox="1"/>
          <p:nvPr/>
        </p:nvSpPr>
        <p:spPr>
          <a:xfrm>
            <a:off x="3638285" y="1037534"/>
            <a:ext cx="1663700" cy="134363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algn="ctr">
              <a:lnSpc>
                <a:spcPct val="103299"/>
              </a:lnSpc>
              <a:spcBef>
                <a:spcPts val="150"/>
              </a:spcBef>
            </a:pP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We decided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to work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just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in 4 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datasets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(the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most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relevant  ones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related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to the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scope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of  the our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project) which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are: 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BikeTeams,Donations,Events 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and</a:t>
            </a:r>
            <a:r>
              <a:rPr sz="12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Participants</a:t>
            </a:r>
            <a:endParaRPr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7C936858-171E-4E07-986D-51FE49BD4BFD}"/>
              </a:ext>
            </a:extLst>
          </p:cNvPr>
          <p:cNvSpPr txBox="1"/>
          <p:nvPr/>
        </p:nvSpPr>
        <p:spPr>
          <a:xfrm>
            <a:off x="-248771" y="2622909"/>
            <a:ext cx="2736476" cy="412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0695">
              <a:lnSpc>
                <a:spcPct val="107300"/>
              </a:lnSpc>
              <a:spcBef>
                <a:spcPts val="100"/>
              </a:spcBef>
            </a:pP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Tools to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clean  data: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marL="12700" marR="5080" indent="480695">
              <a:lnSpc>
                <a:spcPct val="107300"/>
              </a:lnSpc>
              <a:spcBef>
                <a:spcPts val="100"/>
              </a:spcBef>
            </a:pP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Excel,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Tableau,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PostgreSQL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,   Python</a:t>
            </a:r>
            <a:endParaRPr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0E029798-1B0B-48EB-AB22-8BD06D18194E}"/>
              </a:ext>
            </a:extLst>
          </p:cNvPr>
          <p:cNvSpPr txBox="1"/>
          <p:nvPr/>
        </p:nvSpPr>
        <p:spPr>
          <a:xfrm>
            <a:off x="2323125" y="3304693"/>
            <a:ext cx="3100107" cy="3932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 marR="5080" indent="-310515">
              <a:lnSpc>
                <a:spcPct val="105500"/>
              </a:lnSpc>
              <a:spcBef>
                <a:spcPts val="100"/>
              </a:spcBef>
            </a:pP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Identified problems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with the 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data: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missing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  <a:p>
            <a:pPr marL="34290">
              <a:lnSpc>
                <a:spcPct val="100000"/>
              </a:lnSpc>
            </a:pP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duplication,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irrelevant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FB9997DC-CD09-4B1F-9953-570B5DB7A4C3}"/>
              </a:ext>
            </a:extLst>
          </p:cNvPr>
          <p:cNvSpPr txBox="1"/>
          <p:nvPr/>
        </p:nvSpPr>
        <p:spPr>
          <a:xfrm>
            <a:off x="251423" y="4222751"/>
            <a:ext cx="3029659" cy="584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-635" algn="ctr">
              <a:lnSpc>
                <a:spcPct val="103600"/>
              </a:lnSpc>
              <a:spcBef>
                <a:spcPts val="125"/>
              </a:spcBef>
            </a:pP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Improvements: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Merging  data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(merging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donation 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datasets from </a:t>
            </a:r>
            <a:r>
              <a:rPr sz="1200" dirty="0">
                <a:solidFill>
                  <a:schemeClr val="bg1"/>
                </a:solidFill>
                <a:latin typeface="Calibri"/>
                <a:cs typeface="Calibri"/>
              </a:rPr>
              <a:t>2013- 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2017)</a:t>
            </a:r>
            <a:r>
              <a:rPr lang="en-GB" sz="1200" spc="-5" dirty="0">
                <a:solidFill>
                  <a:schemeClr val="bg1"/>
                </a:solidFill>
                <a:latin typeface="Calibri"/>
                <a:cs typeface="Calibri"/>
              </a:rPr>
              <a:t> and </a:t>
            </a:r>
            <a:r>
              <a:rPr sz="1200" spc="-5" dirty="0">
                <a:solidFill>
                  <a:schemeClr val="bg1"/>
                </a:solidFill>
                <a:latin typeface="Calibri"/>
                <a:cs typeface="Calibri"/>
              </a:rPr>
              <a:t>column transformation.</a:t>
            </a:r>
            <a:endParaRPr sz="1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1116420" y="86303"/>
            <a:ext cx="5355264" cy="57291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       </a:t>
            </a:r>
            <a:r>
              <a:rPr lang="en-GB" dirty="0">
                <a:latin typeface="+mj-lt"/>
              </a:rPr>
              <a:t>Questions</a:t>
            </a:r>
            <a:endParaRPr dirty="0">
              <a:latin typeface="+mj-lt"/>
            </a:endParaRPr>
          </a:p>
        </p:txBody>
      </p: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3FE12C-6164-44E1-B891-B8A9922D0F2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691" y="923702"/>
            <a:ext cx="8722243" cy="3707550"/>
          </a:xfrm>
        </p:spPr>
        <p:txBody>
          <a:bodyPr/>
          <a:lstStyle/>
          <a:p>
            <a:endParaRPr lang="en-GB" dirty="0"/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Who </a:t>
            </a:r>
            <a:r>
              <a:rPr lang="en-GB" spc="-15" dirty="0">
                <a:solidFill>
                  <a:srgbClr val="FFFFFF"/>
                </a:solidFill>
                <a:latin typeface="+mn-lt"/>
                <a:cs typeface="Calibri"/>
              </a:rPr>
              <a:t>are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the</a:t>
            </a:r>
            <a:r>
              <a:rPr lang="en-GB" spc="-65" dirty="0">
                <a:solidFill>
                  <a:srgbClr val="FFFFFF"/>
                </a:solidFill>
                <a:latin typeface="+mn-lt"/>
                <a:cs typeface="Calibri"/>
              </a:rPr>
              <a:t> 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donors?</a:t>
            </a: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1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spc="-10" dirty="0">
              <a:solidFill>
                <a:srgbClr val="FFFFFF"/>
              </a:solidFill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Who </a:t>
            </a:r>
            <a:r>
              <a:rPr lang="en-GB" spc="-15" dirty="0">
                <a:solidFill>
                  <a:srgbClr val="FFFFFF"/>
                </a:solidFill>
                <a:latin typeface="+mn-lt"/>
                <a:cs typeface="Calibri"/>
              </a:rPr>
              <a:t>are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the</a:t>
            </a:r>
            <a:r>
              <a:rPr lang="en-GB" spc="-45" dirty="0">
                <a:solidFill>
                  <a:srgbClr val="FFFFFF"/>
                </a:solidFill>
                <a:latin typeface="+mn-lt"/>
                <a:cs typeface="Calibri"/>
              </a:rPr>
              <a:t> </a:t>
            </a: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participants 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and 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teams taking </a:t>
            </a: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part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in  the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 </a:t>
            </a:r>
            <a:r>
              <a:rPr lang="en-GB" spc="-15" dirty="0">
                <a:solidFill>
                  <a:srgbClr val="FFFFFF"/>
                </a:solidFill>
                <a:latin typeface="+mn-lt"/>
                <a:cs typeface="Calibri"/>
              </a:rPr>
              <a:t>event?</a:t>
            </a:r>
            <a:endParaRPr lang="en-GB" dirty="0"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dirty="0"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dirty="0"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What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is the </a:t>
            </a:r>
            <a:r>
              <a:rPr lang="en-GB" spc="-15" dirty="0">
                <a:solidFill>
                  <a:srgbClr val="FFFFFF"/>
                </a:solidFill>
                <a:latin typeface="+mn-lt"/>
                <a:cs typeface="Calibri"/>
              </a:rPr>
              <a:t>total 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amount  </a:t>
            </a: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of gift 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fundraised </a:t>
            </a: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based on </a:t>
            </a:r>
          </a:p>
          <a:p>
            <a:pPr marL="12700" indent="0">
              <a:spcBef>
                <a:spcPts val="100"/>
              </a:spcBef>
              <a:buNone/>
              <a:tabLst>
                <a:tab pos="241300" algn="l"/>
              </a:tabLst>
            </a:pP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     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the </a:t>
            </a:r>
            <a:r>
              <a:rPr lang="en-GB" spc="-5" dirty="0">
                <a:solidFill>
                  <a:srgbClr val="FFFFFF"/>
                </a:solidFill>
                <a:latin typeface="+mn-lt"/>
                <a:cs typeface="Calibri"/>
              </a:rPr>
              <a:t>place </a:t>
            </a:r>
            <a:r>
              <a:rPr lang="en-GB" spc="-15" dirty="0">
                <a:solidFill>
                  <a:srgbClr val="FFFFFF"/>
                </a:solidFill>
                <a:latin typeface="+mn-lt"/>
                <a:cs typeface="Calibri"/>
              </a:rPr>
              <a:t>,years </a:t>
            </a:r>
            <a:r>
              <a:rPr lang="en-GB" dirty="0">
                <a:solidFill>
                  <a:srgbClr val="FFFFFF"/>
                </a:solidFill>
                <a:latin typeface="+mn-lt"/>
                <a:cs typeface="Calibri"/>
              </a:rPr>
              <a:t>and  </a:t>
            </a:r>
            <a:r>
              <a:rPr lang="en-GB" spc="-10" dirty="0">
                <a:solidFill>
                  <a:srgbClr val="FFFFFF"/>
                </a:solidFill>
                <a:latin typeface="+mn-lt"/>
                <a:cs typeface="Calibri"/>
              </a:rPr>
              <a:t>teams?</a:t>
            </a:r>
            <a:endParaRPr lang="en-GB" dirty="0">
              <a:latin typeface="+mn-lt"/>
              <a:cs typeface="Calibri"/>
            </a:endParaRPr>
          </a:p>
          <a:p>
            <a:pPr marL="298450" indent="-28575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endParaRPr lang="en-GB" dirty="0">
              <a:latin typeface="+mn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0163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>
            <a:spLocks noGrp="1"/>
          </p:cNvSpPr>
          <p:nvPr>
            <p:ph type="subTitle" idx="4294967295"/>
          </p:nvPr>
        </p:nvSpPr>
        <p:spPr>
          <a:xfrm>
            <a:off x="160024" y="1999666"/>
            <a:ext cx="3428912" cy="4813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GB" spc="-5" dirty="0">
                <a:solidFill>
                  <a:schemeClr val="bg1"/>
                </a:solidFill>
                <a:latin typeface="Calibri Light"/>
                <a:cs typeface="Calibri Light"/>
              </a:rPr>
              <a:t>C</a:t>
            </a:r>
            <a:r>
              <a:rPr lang="en-GB" spc="5" dirty="0">
                <a:solidFill>
                  <a:schemeClr val="bg1"/>
                </a:solidFill>
                <a:latin typeface="Calibri Light"/>
                <a:cs typeface="Calibri Light"/>
              </a:rPr>
              <a:t>o</a:t>
            </a:r>
            <a:r>
              <a:rPr lang="en-GB" dirty="0">
                <a:solidFill>
                  <a:schemeClr val="bg1"/>
                </a:solidFill>
                <a:latin typeface="Calibri Light"/>
                <a:cs typeface="Calibri Light"/>
              </a:rPr>
              <a:t>nc</a:t>
            </a:r>
            <a:r>
              <a:rPr lang="en-GB" spc="-5" dirty="0">
                <a:solidFill>
                  <a:schemeClr val="bg1"/>
                </a:solidFill>
                <a:latin typeface="Calibri Light"/>
                <a:cs typeface="Calibri Light"/>
              </a:rPr>
              <a:t>e</a:t>
            </a:r>
            <a:r>
              <a:rPr lang="en-GB" spc="-20" dirty="0">
                <a:solidFill>
                  <a:schemeClr val="bg1"/>
                </a:solidFill>
                <a:latin typeface="Calibri Light"/>
                <a:cs typeface="Calibri Light"/>
              </a:rPr>
              <a:t>p</a:t>
            </a:r>
            <a:r>
              <a:rPr lang="en-GB" dirty="0">
                <a:solidFill>
                  <a:schemeClr val="bg1"/>
                </a:solidFill>
                <a:latin typeface="Calibri Light"/>
                <a:cs typeface="Calibri Light"/>
              </a:rPr>
              <a:t>tu</a:t>
            </a:r>
            <a:r>
              <a:rPr lang="en-GB" spc="5" dirty="0">
                <a:solidFill>
                  <a:schemeClr val="bg1"/>
                </a:solidFill>
                <a:latin typeface="Calibri Light"/>
                <a:cs typeface="Calibri Light"/>
              </a:rPr>
              <a:t>a</a:t>
            </a:r>
            <a:r>
              <a:rPr lang="en-GB" dirty="0">
                <a:solidFill>
                  <a:schemeClr val="bg1"/>
                </a:solidFill>
                <a:latin typeface="Calibri Light"/>
                <a:cs typeface="Calibri Light"/>
              </a:rPr>
              <a:t>l  </a:t>
            </a:r>
            <a:r>
              <a:rPr lang="en-GB" spc="-5" dirty="0">
                <a:solidFill>
                  <a:schemeClr val="bg1"/>
                </a:solidFill>
                <a:latin typeface="Calibri Light"/>
                <a:cs typeface="Calibri Light"/>
              </a:rPr>
              <a:t>s</a:t>
            </a:r>
            <a:r>
              <a:rPr lang="en-GB" spc="5" dirty="0">
                <a:solidFill>
                  <a:schemeClr val="bg1"/>
                </a:solidFill>
                <a:latin typeface="Calibri Light"/>
                <a:cs typeface="Calibri Light"/>
              </a:rPr>
              <a:t>c</a:t>
            </a:r>
            <a:r>
              <a:rPr lang="en-GB" dirty="0">
                <a:solidFill>
                  <a:schemeClr val="bg1"/>
                </a:solidFill>
                <a:latin typeface="Calibri Light"/>
                <a:cs typeface="Calibri Light"/>
              </a:rPr>
              <a:t>he</a:t>
            </a:r>
            <a:r>
              <a:rPr lang="en-GB" spc="-10" dirty="0">
                <a:solidFill>
                  <a:schemeClr val="bg1"/>
                </a:solidFill>
                <a:latin typeface="Calibri Light"/>
                <a:cs typeface="Calibri Light"/>
              </a:rPr>
              <a:t>m</a:t>
            </a:r>
            <a:r>
              <a:rPr lang="en-GB" spc="-5" dirty="0">
                <a:solidFill>
                  <a:schemeClr val="bg1"/>
                </a:solidFill>
                <a:latin typeface="Calibri Light"/>
                <a:cs typeface="Calibri Light"/>
              </a:rPr>
              <a:t>a</a:t>
            </a:r>
            <a:r>
              <a:rPr lang="en-GB" dirty="0">
                <a:solidFill>
                  <a:schemeClr val="bg1"/>
                </a:solidFill>
                <a:latin typeface="Calibri Light"/>
                <a:cs typeface="Calibri Light"/>
              </a:rPr>
              <a:t>-DFM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grpSp>
        <p:nvGrpSpPr>
          <p:cNvPr id="123" name="Google Shape;123;p21"/>
          <p:cNvGrpSpPr/>
          <p:nvPr/>
        </p:nvGrpSpPr>
        <p:grpSpPr>
          <a:xfrm>
            <a:off x="6386384" y="1068222"/>
            <a:ext cx="2025186" cy="2025147"/>
            <a:chOff x="6643075" y="3664250"/>
            <a:chExt cx="407950" cy="407975"/>
          </a:xfrm>
        </p:grpSpPr>
        <p:sp>
          <p:nvSpPr>
            <p:cNvPr id="124" name="Google Shape;124;p2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21"/>
          <p:cNvGrpSpPr/>
          <p:nvPr/>
        </p:nvGrpSpPr>
        <p:grpSpPr>
          <a:xfrm rot="-587484">
            <a:off x="6267723" y="3357178"/>
            <a:ext cx="832620" cy="832573"/>
            <a:chOff x="576250" y="4319400"/>
            <a:chExt cx="442075" cy="442050"/>
          </a:xfrm>
        </p:grpSpPr>
        <p:sp>
          <p:nvSpPr>
            <p:cNvPr id="127" name="Google Shape;127;p2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21"/>
          <p:cNvSpPr/>
          <p:nvPr/>
        </p:nvSpPr>
        <p:spPr>
          <a:xfrm>
            <a:off x="5902109" y="1536042"/>
            <a:ext cx="316555" cy="30225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2697326">
            <a:off x="7988131" y="3083448"/>
            <a:ext cx="480511" cy="45881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8368271" y="2821523"/>
            <a:ext cx="192462" cy="1838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ctrTitle" idx="4294967295"/>
          </p:nvPr>
        </p:nvSpPr>
        <p:spPr>
          <a:xfrm>
            <a:off x="457200" y="0"/>
            <a:ext cx="3763200" cy="190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BIG CONCEPT</a:t>
            </a:r>
            <a:endParaRPr sz="7200" dirty="0"/>
          </a:p>
        </p:txBody>
      </p:sp>
      <p:sp>
        <p:nvSpPr>
          <p:cNvPr id="135" name="Google Shape;135;p21"/>
          <p:cNvSpPr/>
          <p:nvPr/>
        </p:nvSpPr>
        <p:spPr>
          <a:xfrm rot="1280408">
            <a:off x="5682784" y="2447744"/>
            <a:ext cx="192443" cy="18384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A2579F0F-BB76-46BD-B965-F8B591323779}"/>
              </a:ext>
            </a:extLst>
          </p:cNvPr>
          <p:cNvSpPr txBox="1"/>
          <p:nvPr/>
        </p:nvSpPr>
        <p:spPr>
          <a:xfrm>
            <a:off x="43437" y="2821524"/>
            <a:ext cx="3930170" cy="1346522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1600" b="1" spc="-20" dirty="0">
                <a:solidFill>
                  <a:schemeClr val="bg1"/>
                </a:solidFill>
                <a:latin typeface="Calibri"/>
                <a:cs typeface="Calibri"/>
              </a:rPr>
              <a:t>Fact </a:t>
            </a:r>
            <a:r>
              <a:rPr sz="1600" b="1" spc="-5" dirty="0">
                <a:solidFill>
                  <a:schemeClr val="bg1"/>
                </a:solidFill>
                <a:latin typeface="Calibri"/>
                <a:cs typeface="Calibri"/>
              </a:rPr>
              <a:t>table:</a:t>
            </a:r>
            <a:r>
              <a:rPr sz="1600" b="1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chemeClr val="bg1"/>
                </a:solidFill>
                <a:latin typeface="Calibri"/>
                <a:cs typeface="Calibri"/>
              </a:rPr>
              <a:t>Donation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1600" b="1" spc="-5" dirty="0">
                <a:solidFill>
                  <a:schemeClr val="bg1"/>
                </a:solidFill>
                <a:latin typeface="Calibri"/>
                <a:cs typeface="Calibri"/>
              </a:rPr>
              <a:t>Dimensions</a:t>
            </a:r>
            <a:r>
              <a:rPr sz="1600" spc="-5" dirty="0">
                <a:solidFill>
                  <a:schemeClr val="bg1"/>
                </a:solidFill>
                <a:latin typeface="Calibri"/>
                <a:cs typeface="Calibri"/>
              </a:rPr>
              <a:t>: </a:t>
            </a:r>
            <a:r>
              <a:rPr sz="1600" spc="-40" dirty="0">
                <a:solidFill>
                  <a:schemeClr val="bg1"/>
                </a:solidFill>
                <a:latin typeface="Calibri"/>
                <a:cs typeface="Calibri"/>
              </a:rPr>
              <a:t>Year,Donor</a:t>
            </a:r>
            <a:r>
              <a:rPr sz="16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600" spc="-55" dirty="0">
                <a:solidFill>
                  <a:schemeClr val="bg1"/>
                </a:solidFill>
                <a:latin typeface="Calibri"/>
                <a:cs typeface="Calibri"/>
              </a:rPr>
              <a:t>,City,Team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1600" b="1" spc="-5" dirty="0">
                <a:solidFill>
                  <a:schemeClr val="bg1"/>
                </a:solidFill>
                <a:latin typeface="Calibri"/>
                <a:cs typeface="Calibri"/>
              </a:rPr>
              <a:t>Measures: </a:t>
            </a:r>
            <a:r>
              <a:rPr sz="1600" spc="-50" dirty="0">
                <a:solidFill>
                  <a:schemeClr val="bg1"/>
                </a:solidFill>
                <a:latin typeface="Calibri"/>
                <a:cs typeface="Calibri"/>
              </a:rPr>
              <a:t>Total </a:t>
            </a:r>
            <a:r>
              <a:rPr sz="1600" spc="-10" dirty="0">
                <a:solidFill>
                  <a:schemeClr val="bg1"/>
                </a:solidFill>
                <a:latin typeface="Calibri"/>
                <a:cs typeface="Calibri"/>
              </a:rPr>
              <a:t>Amount,</a:t>
            </a:r>
            <a:r>
              <a:rPr sz="16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chemeClr val="bg1"/>
                </a:solidFill>
                <a:latin typeface="Calibri"/>
                <a:cs typeface="Calibri"/>
              </a:rPr>
              <a:t>AvgAmount(AVG)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1600" b="1" spc="-10" dirty="0">
                <a:solidFill>
                  <a:schemeClr val="bg1"/>
                </a:solidFill>
                <a:latin typeface="Calibri"/>
                <a:cs typeface="Calibri"/>
              </a:rPr>
              <a:t>Period</a:t>
            </a:r>
            <a:r>
              <a:rPr sz="1600" spc="-10" dirty="0">
                <a:solidFill>
                  <a:schemeClr val="bg1"/>
                </a:solidFill>
                <a:latin typeface="Calibri"/>
                <a:cs typeface="Calibri"/>
              </a:rPr>
              <a:t>:2013-2017</a:t>
            </a:r>
            <a:endParaRPr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" name="object 11">
            <a:extLst>
              <a:ext uri="{FF2B5EF4-FFF2-40B4-BE49-F238E27FC236}">
                <a16:creationId xmlns:a16="http://schemas.microsoft.com/office/drawing/2014/main" id="{CEEFC9AB-E84C-460B-810F-5143BEC326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788" y="419902"/>
            <a:ext cx="3770350" cy="1684564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 indent="635" algn="ctr">
              <a:lnSpc>
                <a:spcPct val="90100"/>
              </a:lnSpc>
              <a:spcBef>
                <a:spcPts val="540"/>
              </a:spcBef>
            </a:pPr>
            <a:r>
              <a:rPr sz="2800" b="0" spc="-25" dirty="0">
                <a:solidFill>
                  <a:srgbClr val="FFFFFF"/>
                </a:solidFill>
                <a:latin typeface="Calibri Light"/>
                <a:cs typeface="Calibri Light"/>
              </a:rPr>
              <a:t>Attribute  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ie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800" b="0" spc="-5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ch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,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dd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d  </a:t>
            </a:r>
            <a:r>
              <a:rPr sz="2800" b="0" spc="-15" dirty="0">
                <a:solidFill>
                  <a:srgbClr val="FFFFFF"/>
                </a:solidFill>
                <a:latin typeface="Calibri Light"/>
                <a:cs typeface="Calibri Light"/>
              </a:rPr>
              <a:t>measures  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(amount, </a:t>
            </a:r>
            <a:r>
              <a:rPr sz="2800" b="0" spc="-45" dirty="0">
                <a:solidFill>
                  <a:srgbClr val="FFFFFF"/>
                </a:solidFill>
                <a:latin typeface="Calibri Light"/>
                <a:cs typeface="Calibri Light"/>
              </a:rPr>
              <a:t>avg  </a:t>
            </a:r>
            <a:r>
              <a:rPr sz="2800" b="0" spc="-20" dirty="0">
                <a:solidFill>
                  <a:srgbClr val="FFFFFF"/>
                </a:solidFill>
                <a:latin typeface="Calibri Light"/>
                <a:cs typeface="Calibri Light"/>
              </a:rPr>
              <a:t>amount(avg)</a:t>
            </a:r>
            <a:r>
              <a:rPr lang="en-GB" sz="28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)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11703E-1387-44BC-8BA1-13B76D5C2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319" y="-49"/>
            <a:ext cx="53247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E20F4-5DA6-414F-8291-9891EA23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-49"/>
            <a:ext cx="5076265" cy="5143500"/>
          </a:xfrm>
          <a:prstGeom prst="rect">
            <a:avLst/>
          </a:prstGeom>
        </p:spPr>
      </p:pic>
      <p:sp>
        <p:nvSpPr>
          <p:cNvPr id="17" name="object 4">
            <a:extLst>
              <a:ext uri="{FF2B5EF4-FFF2-40B4-BE49-F238E27FC236}">
                <a16:creationId xmlns:a16="http://schemas.microsoft.com/office/drawing/2014/main" id="{FB9F02D4-C577-4959-A542-7ECC9EEE29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4754" y="108622"/>
            <a:ext cx="197040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indent="67310">
              <a:lnSpc>
                <a:spcPts val="3000"/>
              </a:lnSpc>
              <a:spcBef>
                <a:spcPts val="500"/>
              </a:spcBef>
            </a:pPr>
            <a:r>
              <a:rPr sz="2800" b="0" spc="-65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2800" b="0" spc="5" dirty="0">
                <a:solidFill>
                  <a:srgbClr val="FFFFFF"/>
                </a:solidFill>
                <a:latin typeface="Calibri Light"/>
                <a:cs typeface="Calibri Light"/>
              </a:rPr>
              <a:t>-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Lo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g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2800" b="0" spc="-3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2800" b="0" spc="-1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2800" b="0" dirty="0">
                <a:solidFill>
                  <a:srgbClr val="FFFFFF"/>
                </a:solidFill>
                <a:latin typeface="Calibri Light"/>
                <a:cs typeface="Calibri Light"/>
              </a:rPr>
              <a:t>l  </a:t>
            </a:r>
            <a:r>
              <a:rPr sz="2800" b="0" spc="-5" dirty="0">
                <a:solidFill>
                  <a:srgbClr val="FFFFFF"/>
                </a:solidFill>
                <a:latin typeface="Calibri Light"/>
                <a:cs typeface="Calibri Light"/>
              </a:rPr>
              <a:t>schema</a:t>
            </a:r>
            <a:endParaRPr sz="2800" dirty="0">
              <a:latin typeface="Calibri Light"/>
              <a:cs typeface="Calibri Light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897B7799-E3E6-4FF4-8F3F-75189F944962}"/>
              </a:ext>
            </a:extLst>
          </p:cNvPr>
          <p:cNvSpPr txBox="1"/>
          <p:nvPr/>
        </p:nvSpPr>
        <p:spPr>
          <a:xfrm>
            <a:off x="170878" y="1187643"/>
            <a:ext cx="3264845" cy="2490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FT(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fact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Arial"/>
              <a:buChar char="•"/>
            </a:pPr>
            <a:endParaRPr sz="27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DT(dimention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table)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Arial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SHARED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HIEARCHIES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FFFFFF"/>
              </a:buClr>
              <a:buFont typeface="Arial"/>
              <a:buChar char="•"/>
            </a:pPr>
            <a:endParaRPr sz="26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STAR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SCHEMA</a:t>
            </a:r>
            <a:r>
              <a:rPr lang="en-GB" sz="2000" spc="-5" dirty="0">
                <a:solidFill>
                  <a:srgbClr val="FFFFFF"/>
                </a:solidFill>
                <a:latin typeface="Calibri"/>
                <a:cs typeface="Calibri"/>
              </a:rPr>
              <a:t> (IMPURE)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14;p29">
            <a:extLst>
              <a:ext uri="{FF2B5EF4-FFF2-40B4-BE49-F238E27FC236}">
                <a16:creationId xmlns:a16="http://schemas.microsoft.com/office/drawing/2014/main" id="{006A6F8C-8A40-431F-9A25-0671604DFC8C}"/>
              </a:ext>
            </a:extLst>
          </p:cNvPr>
          <p:cNvSpPr txBox="1">
            <a:spLocks/>
          </p:cNvSpPr>
          <p:nvPr/>
        </p:nvSpPr>
        <p:spPr>
          <a:xfrm>
            <a:off x="5600700" y="-1499"/>
            <a:ext cx="3428584" cy="60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just">
              <a:buNone/>
            </a:pP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Q1.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What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is the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total amount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of 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donations every team(is prior  participants)did per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year?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>
              <a:buFont typeface="News Cycle"/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Google Shape;214;p29">
            <a:extLst>
              <a:ext uri="{FF2B5EF4-FFF2-40B4-BE49-F238E27FC236}">
                <a16:creationId xmlns:a16="http://schemas.microsoft.com/office/drawing/2014/main" id="{D7FC717C-7B32-47F6-89EE-F0AB3554CE0D}"/>
              </a:ext>
            </a:extLst>
          </p:cNvPr>
          <p:cNvSpPr txBox="1">
            <a:spLocks/>
          </p:cNvSpPr>
          <p:nvPr/>
        </p:nvSpPr>
        <p:spPr>
          <a:xfrm>
            <a:off x="5570236" y="472131"/>
            <a:ext cx="3428584" cy="60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just">
              <a:buNone/>
            </a:pP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Q2.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What</a:t>
            </a:r>
            <a:r>
              <a:rPr lang="en-GB" sz="1400" b="1" spc="1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are</a:t>
            </a:r>
            <a:r>
              <a:rPr lang="en-GB" sz="1400" b="1" spc="1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the cities and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respective  </a:t>
            </a:r>
            <a:r>
              <a:rPr lang="en-GB" sz="1400" b="1" spc="-2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states</a:t>
            </a:r>
            <a:r>
              <a:rPr lang="en-GB" sz="1400" b="1" spc="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where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the majority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of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donations is 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done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>
              <a:buFont typeface="News Cycle"/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Google Shape;214;p29">
            <a:extLst>
              <a:ext uri="{FF2B5EF4-FFF2-40B4-BE49-F238E27FC236}">
                <a16:creationId xmlns:a16="http://schemas.microsoft.com/office/drawing/2014/main" id="{A46FB2CA-3B56-436A-81CA-5BF4BF098494}"/>
              </a:ext>
            </a:extLst>
          </p:cNvPr>
          <p:cNvSpPr txBox="1">
            <a:spLocks/>
          </p:cNvSpPr>
          <p:nvPr/>
        </p:nvSpPr>
        <p:spPr>
          <a:xfrm>
            <a:off x="5539772" y="1022767"/>
            <a:ext cx="3428584" cy="606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just">
              <a:buNone/>
            </a:pP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Q3</a:t>
            </a:r>
            <a:r>
              <a:rPr lang="en-GB" sz="14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What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is the </a:t>
            </a:r>
            <a:r>
              <a:rPr lang="en-GB" sz="1400" b="1" spc="-2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average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amount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of 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donations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for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particular </a:t>
            </a:r>
            <a:r>
              <a:rPr lang="en-GB" sz="1400" b="1" spc="-1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event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in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given 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year?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>
              <a:buFont typeface="News Cycle"/>
              <a:buNone/>
            </a:pP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Google Shape;214;p29">
            <a:extLst>
              <a:ext uri="{FF2B5EF4-FFF2-40B4-BE49-F238E27FC236}">
                <a16:creationId xmlns:a16="http://schemas.microsoft.com/office/drawing/2014/main" id="{01CCF8E2-D367-494E-B43A-92901275283B}"/>
              </a:ext>
            </a:extLst>
          </p:cNvPr>
          <p:cNvSpPr txBox="1">
            <a:spLocks/>
          </p:cNvSpPr>
          <p:nvPr/>
        </p:nvSpPr>
        <p:spPr>
          <a:xfrm>
            <a:off x="5539772" y="1609848"/>
            <a:ext cx="3428584" cy="81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065" marR="5715" indent="0" algn="just">
              <a:lnSpc>
                <a:spcPct val="89100"/>
              </a:lnSpc>
              <a:spcBef>
                <a:spcPts val="1055"/>
              </a:spcBef>
              <a:buNone/>
              <a:tabLst>
                <a:tab pos="240665" algn="l"/>
                <a:tab pos="241300" algn="l"/>
              </a:tabLst>
            </a:pPr>
            <a:r>
              <a:rPr lang="en-GB" sz="1400" b="1" spc="-2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Q4.What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is the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total amount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of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donations 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every </a:t>
            </a:r>
            <a:r>
              <a:rPr lang="en-GB" sz="1400" b="1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team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did based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on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their name and  number </a:t>
            </a: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of</a:t>
            </a:r>
            <a:r>
              <a:rPr lang="en-GB" sz="1400" b="1" spc="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400" b="1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participants?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Google Shape;214;p29">
            <a:extLst>
              <a:ext uri="{FF2B5EF4-FFF2-40B4-BE49-F238E27FC236}">
                <a16:creationId xmlns:a16="http://schemas.microsoft.com/office/drawing/2014/main" id="{5BE97375-73A9-4546-BC3A-B8BB08993D96}"/>
              </a:ext>
            </a:extLst>
          </p:cNvPr>
          <p:cNvSpPr txBox="1">
            <a:spLocks/>
          </p:cNvSpPr>
          <p:nvPr/>
        </p:nvSpPr>
        <p:spPr>
          <a:xfrm>
            <a:off x="5570236" y="2248015"/>
            <a:ext cx="3489512" cy="97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065" marR="59690" indent="0">
              <a:lnSpc>
                <a:spcPts val="2400"/>
              </a:lnSpc>
              <a:spcBef>
                <a:spcPts val="1025"/>
              </a:spcBef>
              <a:buNone/>
              <a:tabLst>
                <a:tab pos="241300" algn="l"/>
              </a:tabLst>
            </a:pPr>
            <a:r>
              <a:rPr lang="en-GB" sz="1400" b="1" dirty="0">
                <a:solidFill>
                  <a:schemeClr val="bg2"/>
                </a:solidFill>
                <a:latin typeface="Calibri"/>
                <a:cs typeface="Calibri"/>
              </a:rPr>
              <a:t>Q5.</a:t>
            </a:r>
            <a:r>
              <a:rPr lang="en-GB" sz="1400" b="1" spc="-10" dirty="0">
                <a:solidFill>
                  <a:schemeClr val="bg2"/>
                </a:solidFill>
                <a:latin typeface="Calibri"/>
                <a:cs typeface="Calibri"/>
              </a:rPr>
              <a:t>What </a:t>
            </a:r>
            <a:r>
              <a:rPr lang="en-GB" sz="1400" b="1" spc="-5" dirty="0">
                <a:solidFill>
                  <a:schemeClr val="bg2"/>
                </a:solidFill>
                <a:latin typeface="Calibri"/>
                <a:cs typeface="Calibri"/>
              </a:rPr>
              <a:t>is the </a:t>
            </a:r>
            <a:r>
              <a:rPr lang="en-GB" sz="1400" b="1" spc="-10" dirty="0">
                <a:solidFill>
                  <a:schemeClr val="bg2"/>
                </a:solidFill>
                <a:latin typeface="Calibri"/>
                <a:cs typeface="Calibri"/>
              </a:rPr>
              <a:t>max amount </a:t>
            </a:r>
            <a:r>
              <a:rPr lang="en-GB" sz="1400" b="1" dirty="0">
                <a:solidFill>
                  <a:schemeClr val="bg2"/>
                </a:solidFill>
                <a:latin typeface="Calibri"/>
                <a:cs typeface="Calibri"/>
              </a:rPr>
              <a:t>of </a:t>
            </a:r>
            <a:r>
              <a:rPr lang="en-GB" sz="1400" b="1" spc="-10" dirty="0">
                <a:solidFill>
                  <a:schemeClr val="bg2"/>
                </a:solidFill>
                <a:latin typeface="Calibri"/>
                <a:cs typeface="Calibri"/>
              </a:rPr>
              <a:t>donations  </a:t>
            </a:r>
            <a:r>
              <a:rPr lang="en-GB" sz="1400" b="1" spc="-5" dirty="0">
                <a:solidFill>
                  <a:schemeClr val="bg2"/>
                </a:solidFill>
                <a:latin typeface="Calibri"/>
                <a:cs typeface="Calibri"/>
              </a:rPr>
              <a:t>and </a:t>
            </a:r>
            <a:r>
              <a:rPr lang="en-GB" sz="1400" b="1" spc="-20" dirty="0">
                <a:solidFill>
                  <a:schemeClr val="bg2"/>
                </a:solidFill>
                <a:latin typeface="Calibri"/>
                <a:cs typeface="Calibri"/>
              </a:rPr>
              <a:t>average </a:t>
            </a:r>
            <a:r>
              <a:rPr lang="en-GB" sz="1400" b="1" spc="-10" dirty="0">
                <a:solidFill>
                  <a:schemeClr val="bg2"/>
                </a:solidFill>
                <a:latin typeface="Calibri"/>
                <a:cs typeface="Calibri"/>
              </a:rPr>
              <a:t>donations </a:t>
            </a:r>
            <a:r>
              <a:rPr lang="en-GB" sz="1400" b="1" spc="-5" dirty="0">
                <a:solidFill>
                  <a:schemeClr val="bg2"/>
                </a:solidFill>
                <a:latin typeface="Calibri"/>
                <a:cs typeface="Calibri"/>
              </a:rPr>
              <a:t>based </a:t>
            </a:r>
            <a:r>
              <a:rPr lang="en-GB" sz="1400" b="1" dirty="0">
                <a:solidFill>
                  <a:schemeClr val="bg2"/>
                </a:solidFill>
                <a:latin typeface="Calibri"/>
                <a:cs typeface="Calibri"/>
              </a:rPr>
              <a:t>on </a:t>
            </a:r>
            <a:r>
              <a:rPr lang="en-GB" sz="1400" b="1" spc="-10" dirty="0">
                <a:solidFill>
                  <a:schemeClr val="bg2"/>
                </a:solidFill>
                <a:latin typeface="Calibri"/>
                <a:cs typeface="Calibri"/>
              </a:rPr>
              <a:t>donor’s  gender </a:t>
            </a:r>
            <a:r>
              <a:rPr lang="en-GB" sz="1400" b="1" spc="-5" dirty="0">
                <a:solidFill>
                  <a:schemeClr val="bg2"/>
                </a:solidFill>
                <a:latin typeface="Calibri"/>
                <a:cs typeface="Calibri"/>
              </a:rPr>
              <a:t>per</a:t>
            </a:r>
            <a:r>
              <a:rPr lang="en-GB" sz="1400" b="1" spc="20" dirty="0">
                <a:solidFill>
                  <a:schemeClr val="bg2"/>
                </a:solidFill>
                <a:latin typeface="Calibri"/>
                <a:cs typeface="Calibri"/>
              </a:rPr>
              <a:t> </a:t>
            </a:r>
            <a:r>
              <a:rPr lang="en-GB" sz="1400" b="1" spc="-5" dirty="0">
                <a:solidFill>
                  <a:schemeClr val="bg2"/>
                </a:solidFill>
                <a:latin typeface="Calibri"/>
                <a:cs typeface="Calibri"/>
              </a:rPr>
              <a:t>year?</a:t>
            </a:r>
            <a:endParaRPr lang="en-GB" sz="1400" dirty="0">
              <a:solidFill>
                <a:schemeClr val="bg2"/>
              </a:solidFill>
              <a:latin typeface="Calibri"/>
              <a:cs typeface="Calibri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05D95F3D-1005-479A-9AB0-2C5AA9D0A0D7}"/>
              </a:ext>
            </a:extLst>
          </p:cNvPr>
          <p:cNvSpPr txBox="1"/>
          <p:nvPr/>
        </p:nvSpPr>
        <p:spPr>
          <a:xfrm>
            <a:off x="436429" y="469148"/>
            <a:ext cx="161424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5" dirty="0">
                <a:solidFill>
                  <a:schemeClr val="tx1"/>
                </a:solidFill>
                <a:latin typeface="Calibri Light"/>
                <a:cs typeface="Calibri Light"/>
              </a:rPr>
              <a:t>O</a:t>
            </a:r>
            <a:r>
              <a:rPr sz="4800" b="0" spc="-10" dirty="0">
                <a:solidFill>
                  <a:schemeClr val="tx1"/>
                </a:solidFill>
                <a:latin typeface="Calibri Light"/>
                <a:cs typeface="Calibri Light"/>
              </a:rPr>
              <a:t>L</a:t>
            </a:r>
            <a:r>
              <a:rPr sz="4800" b="0" spc="-5" dirty="0">
                <a:solidFill>
                  <a:schemeClr val="tx1"/>
                </a:solidFill>
                <a:latin typeface="Calibri Light"/>
                <a:cs typeface="Calibri Light"/>
              </a:rPr>
              <a:t>AP</a:t>
            </a:r>
            <a:endParaRPr sz="4800" dirty="0">
              <a:solidFill>
                <a:schemeClr val="tx1"/>
              </a:solidFill>
              <a:latin typeface="Calibri Light"/>
              <a:cs typeface="Calibri Light"/>
            </a:endParaRPr>
          </a:p>
        </p:txBody>
      </p:sp>
      <p:sp>
        <p:nvSpPr>
          <p:cNvPr id="9" name="Google Shape;214;p29">
            <a:extLst>
              <a:ext uri="{FF2B5EF4-FFF2-40B4-BE49-F238E27FC236}">
                <a16:creationId xmlns:a16="http://schemas.microsoft.com/office/drawing/2014/main" id="{AAAA9D9B-2634-4369-96AA-69941279FD5C}"/>
              </a:ext>
            </a:extLst>
          </p:cNvPr>
          <p:cNvSpPr txBox="1">
            <a:spLocks/>
          </p:cNvSpPr>
          <p:nvPr/>
        </p:nvSpPr>
        <p:spPr>
          <a:xfrm>
            <a:off x="5539772" y="3252745"/>
            <a:ext cx="3428584" cy="81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065" marR="5715" indent="0" algn="just">
              <a:lnSpc>
                <a:spcPct val="89100"/>
              </a:lnSpc>
              <a:spcBef>
                <a:spcPts val="1055"/>
              </a:spcBef>
              <a:buNone/>
              <a:tabLst>
                <a:tab pos="240665" algn="l"/>
                <a:tab pos="241300" algn="l"/>
              </a:tabLst>
            </a:pPr>
            <a:r>
              <a:rPr lang="en-GB" sz="1400" b="1" spc="-2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Q6.What is the total amount of giving's every team did based on their name and number of participants</a:t>
            </a:r>
            <a:endParaRPr lang="en-GB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Google Shape;214;p29">
            <a:extLst>
              <a:ext uri="{FF2B5EF4-FFF2-40B4-BE49-F238E27FC236}">
                <a16:creationId xmlns:a16="http://schemas.microsoft.com/office/drawing/2014/main" id="{9E1675B3-97DA-4DCB-8E04-09280D820575}"/>
              </a:ext>
            </a:extLst>
          </p:cNvPr>
          <p:cNvSpPr txBox="1">
            <a:spLocks/>
          </p:cNvSpPr>
          <p:nvPr/>
        </p:nvSpPr>
        <p:spPr>
          <a:xfrm>
            <a:off x="5539772" y="3943776"/>
            <a:ext cx="3428584" cy="81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065" marR="5715" indent="0" algn="just">
              <a:lnSpc>
                <a:spcPct val="89100"/>
              </a:lnSpc>
              <a:spcBef>
                <a:spcPts val="1055"/>
              </a:spcBef>
              <a:buNone/>
              <a:tabLst>
                <a:tab pos="240665" algn="l"/>
                <a:tab pos="241300" algn="l"/>
              </a:tabLst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Q7.What are the top 5 cities and respective states where  is done the majority of giving's? </a:t>
            </a:r>
          </a:p>
        </p:txBody>
      </p:sp>
      <p:sp>
        <p:nvSpPr>
          <p:cNvPr id="17" name="Google Shape;214;p29">
            <a:extLst>
              <a:ext uri="{FF2B5EF4-FFF2-40B4-BE49-F238E27FC236}">
                <a16:creationId xmlns:a16="http://schemas.microsoft.com/office/drawing/2014/main" id="{10DEE94B-EE1C-4B93-BFA1-19EF08C7BBE9}"/>
              </a:ext>
            </a:extLst>
          </p:cNvPr>
          <p:cNvSpPr txBox="1">
            <a:spLocks/>
          </p:cNvSpPr>
          <p:nvPr/>
        </p:nvSpPr>
        <p:spPr>
          <a:xfrm>
            <a:off x="5570236" y="4396561"/>
            <a:ext cx="3428584" cy="811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2065" marR="5715" indent="0" algn="just">
              <a:lnSpc>
                <a:spcPct val="89100"/>
              </a:lnSpc>
              <a:spcBef>
                <a:spcPts val="1055"/>
              </a:spcBef>
              <a:buNone/>
              <a:tabLst>
                <a:tab pos="240665" algn="l"/>
                <a:tab pos="241300" algn="l"/>
              </a:tabLst>
            </a:pPr>
            <a:r>
              <a:rPr lang="en-GB" sz="1400" b="1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Q8.What is the total amount of giving's per each type of gift(by donors) ordered by year and state ?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>
            <a:spLocks noGrp="1"/>
          </p:cNvSpPr>
          <p:nvPr>
            <p:ph type="subTitle" idx="4294967295"/>
          </p:nvPr>
        </p:nvSpPr>
        <p:spPr>
          <a:xfrm>
            <a:off x="928511" y="863888"/>
            <a:ext cx="2759700" cy="7632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GB" sz="1800" spc="-5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Computing </a:t>
            </a:r>
            <a:r>
              <a:rPr lang="en-GB" sz="1800" spc="-1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rankings </a:t>
            </a:r>
            <a:r>
              <a:rPr lang="en-GB" sz="18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 </a:t>
            </a:r>
            <a:r>
              <a:rPr lang="en-GB" sz="1800" spc="-5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partitioning fiscal </a:t>
            </a:r>
            <a:r>
              <a:rPr lang="en-GB" sz="1800" spc="-1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</a:t>
            </a:r>
            <a:endParaRPr sz="18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ctrTitle" idx="4294967295"/>
          </p:nvPr>
        </p:nvSpPr>
        <p:spPr>
          <a:xfrm>
            <a:off x="928511" y="2215734"/>
            <a:ext cx="2759700" cy="98496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GB" sz="1800" spc="-5" dirty="0">
                <a:latin typeface="Calibri"/>
                <a:cs typeface="Calibri"/>
              </a:rPr>
              <a:t>Computing cumulative totals</a:t>
            </a:r>
            <a:r>
              <a:rPr lang="en-GB" sz="1800" spc="-50" dirty="0">
                <a:latin typeface="Calibri"/>
                <a:cs typeface="Calibri"/>
              </a:rPr>
              <a:t> </a:t>
            </a:r>
            <a:r>
              <a:rPr lang="en-GB" sz="1800" dirty="0">
                <a:latin typeface="Calibri"/>
                <a:cs typeface="Calibri"/>
              </a:rPr>
              <a:t>( </a:t>
            </a:r>
            <a:r>
              <a:rPr lang="en-GB" sz="1800" spc="-5" dirty="0">
                <a:latin typeface="Calibri"/>
                <a:cs typeface="Calibri"/>
              </a:rPr>
              <a:t>window </a:t>
            </a:r>
            <a:r>
              <a:rPr lang="en-GB" sz="1800" spc="-10" dirty="0">
                <a:latin typeface="Calibri"/>
                <a:cs typeface="Calibri"/>
              </a:rPr>
              <a:t>framing)  </a:t>
            </a:r>
            <a:r>
              <a:rPr lang="en-GB" sz="1800" dirty="0">
                <a:latin typeface="Calibri"/>
                <a:cs typeface="Calibri"/>
              </a:rPr>
              <a:t> </a:t>
            </a:r>
            <a:r>
              <a:rPr lang="en-GB" sz="1800" spc="-5" dirty="0" err="1">
                <a:latin typeface="Calibri"/>
                <a:cs typeface="Calibri"/>
              </a:rPr>
              <a:t>net_transaction_amount</a:t>
            </a:r>
            <a:br>
              <a:rPr lang="en-GB" sz="1800" dirty="0">
                <a:latin typeface="Calibri"/>
                <a:cs typeface="Calibri"/>
              </a:rPr>
            </a:br>
            <a:endParaRPr sz="1800"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24345FA3-C104-4EA4-85BF-7323B0B83649}"/>
              </a:ext>
            </a:extLst>
          </p:cNvPr>
          <p:cNvSpPr/>
          <p:nvPr/>
        </p:nvSpPr>
        <p:spPr>
          <a:xfrm>
            <a:off x="252958" y="863889"/>
            <a:ext cx="614377" cy="602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5">
            <a:extLst>
              <a:ext uri="{FF2B5EF4-FFF2-40B4-BE49-F238E27FC236}">
                <a16:creationId xmlns:a16="http://schemas.microsoft.com/office/drawing/2014/main" id="{1F67E35A-7904-4583-AA6A-9531C6A4471D}"/>
              </a:ext>
            </a:extLst>
          </p:cNvPr>
          <p:cNvSpPr/>
          <p:nvPr/>
        </p:nvSpPr>
        <p:spPr>
          <a:xfrm>
            <a:off x="89414" y="2157637"/>
            <a:ext cx="839097" cy="7632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7E8A9283-3964-4142-939B-67E303C3B594}"/>
              </a:ext>
            </a:extLst>
          </p:cNvPr>
          <p:cNvSpPr/>
          <p:nvPr/>
        </p:nvSpPr>
        <p:spPr>
          <a:xfrm>
            <a:off x="-96066" y="3345628"/>
            <a:ext cx="1024577" cy="984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A10D5F26-8E30-4A81-84ED-E13744573A9C}"/>
              </a:ext>
            </a:extLst>
          </p:cNvPr>
          <p:cNvSpPr txBox="1"/>
          <p:nvPr/>
        </p:nvSpPr>
        <p:spPr>
          <a:xfrm>
            <a:off x="724969" y="3345628"/>
            <a:ext cx="3166783" cy="592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3830">
              <a:lnSpc>
                <a:spcPct val="106700"/>
              </a:lnSpc>
              <a:spcBef>
                <a:spcPts val="100"/>
              </a:spcBef>
            </a:pPr>
            <a:r>
              <a:rPr sz="1800" spc="-5" dirty="0">
                <a:solidFill>
                  <a:schemeClr val="accent1"/>
                </a:solidFill>
                <a:latin typeface="Calibri"/>
                <a:cs typeface="Calibri"/>
              </a:rPr>
              <a:t>Computing mobile </a:t>
            </a:r>
            <a:r>
              <a:rPr sz="1800" spc="-10" dirty="0">
                <a:solidFill>
                  <a:schemeClr val="accent1"/>
                </a:solidFill>
                <a:latin typeface="Calibri"/>
                <a:cs typeface="Calibri"/>
              </a:rPr>
              <a:t>aggregates </a:t>
            </a:r>
            <a:r>
              <a:rPr lang="en-GB" sz="1800" spc="-10" dirty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chemeClr val="accent1"/>
                </a:solidFill>
                <a:latin typeface="Calibri"/>
                <a:cs typeface="Calibri"/>
              </a:rPr>
              <a:t>[window framing]-mobile</a:t>
            </a:r>
            <a:r>
              <a:rPr sz="1800" spc="-60" dirty="0">
                <a:solidFill>
                  <a:schemeClr val="accent1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chemeClr val="accent1"/>
                </a:solidFill>
                <a:latin typeface="Calibri"/>
                <a:cs typeface="Calibri"/>
              </a:rPr>
              <a:t>average</a:t>
            </a:r>
            <a:endParaRPr sz="18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object 2">
            <a:extLst>
              <a:ext uri="{FF2B5EF4-FFF2-40B4-BE49-F238E27FC236}">
                <a16:creationId xmlns:a16="http://schemas.microsoft.com/office/drawing/2014/main" id="{ED2CDF28-0EA3-4217-9D89-B23340D07F17}"/>
              </a:ext>
            </a:extLst>
          </p:cNvPr>
          <p:cNvSpPr txBox="1"/>
          <p:nvPr/>
        </p:nvSpPr>
        <p:spPr>
          <a:xfrm>
            <a:off x="2622650" y="0"/>
            <a:ext cx="2334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Postgresql</a:t>
            </a:r>
            <a:endParaRPr sz="440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176619" y="32761"/>
            <a:ext cx="4511488" cy="4819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                  HIVE</a:t>
            </a:r>
            <a:endParaRPr dirty="0"/>
          </a:p>
        </p:txBody>
      </p:sp>
      <p:sp>
        <p:nvSpPr>
          <p:cNvPr id="242" name="Google Shape;242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43" name="Google Shape;243;p31"/>
          <p:cNvGrpSpPr/>
          <p:nvPr/>
        </p:nvGrpSpPr>
        <p:grpSpPr>
          <a:xfrm>
            <a:off x="322722" y="652931"/>
            <a:ext cx="3953444" cy="606399"/>
            <a:chOff x="710674" y="1323164"/>
            <a:chExt cx="7300911" cy="731700"/>
          </a:xfrm>
        </p:grpSpPr>
        <p:sp>
          <p:nvSpPr>
            <p:cNvPr id="244" name="Google Shape;244;p3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>
                <a:lnSpc>
                  <a:spcPct val="115000"/>
                </a:lnSpc>
              </a:pPr>
              <a:r>
                <a:rPr lang="en-GB" sz="1200" spc="-10" dirty="0">
                  <a:solidFill>
                    <a:srgbClr val="FFFFFF"/>
                  </a:solidFill>
                </a:rPr>
                <a:t>Perform </a:t>
              </a:r>
              <a:r>
                <a:rPr lang="en-GB" sz="1200" dirty="0">
                  <a:solidFill>
                    <a:srgbClr val="FFFFFF"/>
                  </a:solidFill>
                </a:rPr>
                <a:t>the same </a:t>
              </a:r>
              <a:r>
                <a:rPr lang="en-GB" sz="1200" spc="-5" dirty="0">
                  <a:solidFill>
                    <a:srgbClr val="FFFFFF"/>
                  </a:solidFill>
                </a:rPr>
                <a:t>queries </a:t>
              </a:r>
              <a:r>
                <a:rPr lang="en-GB" sz="1200" dirty="0">
                  <a:solidFill>
                    <a:srgbClr val="FFFFFF"/>
                  </a:solidFill>
                </a:rPr>
                <a:t>as in</a:t>
              </a:r>
              <a:r>
                <a:rPr lang="en-GB" sz="1200" spc="-55" dirty="0">
                  <a:solidFill>
                    <a:srgbClr val="FFFFFF"/>
                  </a:solidFill>
                </a:rPr>
                <a:t> </a:t>
              </a:r>
              <a:r>
                <a:rPr lang="en-GB" sz="1200" spc="-10" dirty="0">
                  <a:solidFill>
                    <a:srgbClr val="FFFFFF"/>
                  </a:solidFill>
                </a:rPr>
                <a:t>PostgreSQL</a:t>
              </a:r>
              <a:endParaRPr sz="1200" dirty="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47" name="Google Shape;247;p31"/>
          <p:cNvGrpSpPr/>
          <p:nvPr/>
        </p:nvGrpSpPr>
        <p:grpSpPr>
          <a:xfrm>
            <a:off x="322722" y="1420571"/>
            <a:ext cx="3885648" cy="606399"/>
            <a:chOff x="710677" y="2206724"/>
            <a:chExt cx="6820409" cy="731700"/>
          </a:xfrm>
        </p:grpSpPr>
        <p:sp>
          <p:nvSpPr>
            <p:cNvPr id="248" name="Google Shape;248;p31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2670787" y="2206724"/>
              <a:ext cx="4860299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GB" sz="1200" b="1" spc="-10" dirty="0">
                  <a:solidFill>
                    <a:srgbClr val="FFFFFF"/>
                  </a:solidFill>
                  <a:latin typeface="Calibri"/>
                  <a:cs typeface="Calibri"/>
                </a:rPr>
                <a:t>Perform </a:t>
              </a:r>
              <a:r>
                <a:rPr lang="en-GB" sz="1200" b="1" dirty="0">
                  <a:solidFill>
                    <a:srgbClr val="FFFFFF"/>
                  </a:solidFill>
                  <a:latin typeface="Calibri"/>
                  <a:cs typeface="Calibri"/>
                </a:rPr>
                <a:t>3 </a:t>
              </a:r>
              <a:r>
                <a:rPr lang="en-GB" sz="1200" b="1" spc="-5" dirty="0">
                  <a:solidFill>
                    <a:srgbClr val="FFFFFF"/>
                  </a:solidFill>
                  <a:latin typeface="Calibri"/>
                  <a:cs typeface="Calibri"/>
                </a:rPr>
                <a:t>new other</a:t>
              </a:r>
              <a:r>
                <a:rPr lang="en-GB" sz="1200" b="1" spc="-4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lang="en-GB" sz="1200" b="1" spc="-5" dirty="0">
                  <a:solidFill>
                    <a:srgbClr val="FFFFFF"/>
                  </a:solidFill>
                  <a:latin typeface="Calibri"/>
                  <a:cs typeface="Calibri"/>
                </a:rPr>
                <a:t>queries</a:t>
              </a:r>
              <a:endParaRPr lang="en-GB" sz="1200" dirty="0">
                <a:latin typeface="Calibri"/>
                <a:cs typeface="Calibri"/>
              </a:endParaRPr>
            </a:p>
          </p:txBody>
        </p:sp>
      </p:grpSp>
      <p:grpSp>
        <p:nvGrpSpPr>
          <p:cNvPr id="251" name="Google Shape;251;p31"/>
          <p:cNvGrpSpPr/>
          <p:nvPr/>
        </p:nvGrpSpPr>
        <p:grpSpPr>
          <a:xfrm>
            <a:off x="58164" y="4180251"/>
            <a:ext cx="4343407" cy="833655"/>
            <a:chOff x="755105" y="3088625"/>
            <a:chExt cx="6532282" cy="731700"/>
          </a:xfrm>
        </p:grpSpPr>
        <p:sp>
          <p:nvSpPr>
            <p:cNvPr id="252" name="Google Shape;252;p31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2789788" y="3088625"/>
              <a:ext cx="4497599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 txBox="1"/>
            <p:nvPr/>
          </p:nvSpPr>
          <p:spPr>
            <a:xfrm>
              <a:off x="2914388" y="3234881"/>
              <a:ext cx="4058689" cy="473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2700" marR="5080">
                <a:lnSpc>
                  <a:spcPct val="102200"/>
                </a:lnSpc>
                <a:spcBef>
                  <a:spcPts val="50"/>
                </a:spcBef>
              </a:pPr>
              <a:r>
                <a:rPr lang="en-GB" sz="1200" b="1" spc="-5" dirty="0">
                  <a:solidFill>
                    <a:srgbClr val="FFFFFF"/>
                  </a:solidFill>
                  <a:latin typeface="+mn-lt"/>
                  <a:cs typeface="Calibri"/>
                </a:rPr>
                <a:t>H3. </a:t>
              </a:r>
              <a:r>
                <a:rPr lang="en-GB" sz="1200" b="1" spc="-10" dirty="0">
                  <a:solidFill>
                    <a:srgbClr val="FFFFFF"/>
                  </a:solidFill>
                  <a:latin typeface="+mn-lt"/>
                  <a:cs typeface="Calibri"/>
                </a:rPr>
                <a:t>Retrieve </a:t>
              </a:r>
              <a:r>
                <a:rPr lang="en-GB" sz="1200" b="1" dirty="0">
                  <a:solidFill>
                    <a:srgbClr val="FFFFFF"/>
                  </a:solidFill>
                  <a:latin typeface="+mn-lt"/>
                  <a:cs typeface="Calibri"/>
                </a:rPr>
                <a:t>the </a:t>
              </a:r>
              <a:r>
                <a:rPr lang="en-GB" sz="1200" b="1" spc="-10" dirty="0">
                  <a:solidFill>
                    <a:srgbClr val="FFFFFF"/>
                  </a:solidFill>
                  <a:latin typeface="+mn-lt"/>
                  <a:cs typeface="Calibri"/>
                </a:rPr>
                <a:t>employer </a:t>
              </a:r>
              <a:r>
                <a:rPr lang="en-GB" sz="1200" b="1" spc="-5" dirty="0">
                  <a:solidFill>
                    <a:srgbClr val="FFFFFF"/>
                  </a:solidFill>
                  <a:latin typeface="+mn-lt"/>
                  <a:cs typeface="Calibri"/>
                </a:rPr>
                <a:t>who </a:t>
              </a:r>
              <a:r>
                <a:rPr lang="en-GB" sz="1200" b="1" spc="-15" dirty="0">
                  <a:solidFill>
                    <a:srgbClr val="FFFFFF"/>
                  </a:solidFill>
                  <a:latin typeface="+mn-lt"/>
                  <a:cs typeface="Calibri"/>
                </a:rPr>
                <a:t>have </a:t>
              </a:r>
              <a:r>
                <a:rPr lang="en-GB" sz="1200" b="1" spc="-10" dirty="0">
                  <a:solidFill>
                    <a:srgbClr val="FFFFFF"/>
                  </a:solidFill>
                  <a:latin typeface="+mn-lt"/>
                  <a:cs typeface="Calibri"/>
                </a:rPr>
                <a:t>donated </a:t>
              </a:r>
              <a:r>
                <a:rPr lang="en-GB" sz="1200" b="1" spc="-5" dirty="0">
                  <a:solidFill>
                    <a:srgbClr val="FFFFFF"/>
                  </a:solidFill>
                  <a:latin typeface="+mn-lt"/>
                  <a:cs typeface="Calibri"/>
                </a:rPr>
                <a:t>through  </a:t>
              </a:r>
              <a:r>
                <a:rPr lang="en-GB" sz="1200" b="1" spc="-10" dirty="0">
                  <a:solidFill>
                    <a:srgbClr val="FFFFFF"/>
                  </a:solidFill>
                  <a:latin typeface="+mn-lt"/>
                  <a:cs typeface="Calibri"/>
                </a:rPr>
                <a:t>credit card.</a:t>
              </a:r>
              <a:endParaRPr lang="en-GB" sz="1200" b="1" dirty="0">
                <a:latin typeface="+mn-lt"/>
                <a:cs typeface="Calibri"/>
              </a:endParaRPr>
            </a:p>
            <a:p>
              <a:pPr marL="12700" marR="5080">
                <a:lnSpc>
                  <a:spcPct val="102200"/>
                </a:lnSpc>
                <a:spcBef>
                  <a:spcPts val="50"/>
                </a:spcBef>
              </a:pPr>
              <a:endParaRPr lang="en-GB" sz="1200" b="1" dirty="0">
                <a:latin typeface="+mn-lt"/>
                <a:cs typeface="Calibri"/>
              </a:endParaRPr>
            </a:p>
          </p:txBody>
        </p:sp>
      </p:grpSp>
      <p:sp>
        <p:nvSpPr>
          <p:cNvPr id="16" name="object 4">
            <a:extLst>
              <a:ext uri="{FF2B5EF4-FFF2-40B4-BE49-F238E27FC236}">
                <a16:creationId xmlns:a16="http://schemas.microsoft.com/office/drawing/2014/main" id="{567BBB11-C2E5-4792-8A3D-A0DBCB5F1898}"/>
              </a:ext>
            </a:extLst>
          </p:cNvPr>
          <p:cNvSpPr/>
          <p:nvPr/>
        </p:nvSpPr>
        <p:spPr>
          <a:xfrm>
            <a:off x="896870" y="656220"/>
            <a:ext cx="542544" cy="542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27E90FE1-A4B5-437F-B979-4482617F8380}"/>
              </a:ext>
            </a:extLst>
          </p:cNvPr>
          <p:cNvSpPr/>
          <p:nvPr/>
        </p:nvSpPr>
        <p:spPr>
          <a:xfrm>
            <a:off x="876701" y="1393313"/>
            <a:ext cx="542544" cy="542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186CAE1D-4543-4700-B244-782BD691251F}"/>
              </a:ext>
            </a:extLst>
          </p:cNvPr>
          <p:cNvSpPr/>
          <p:nvPr/>
        </p:nvSpPr>
        <p:spPr>
          <a:xfrm>
            <a:off x="891227" y="2219835"/>
            <a:ext cx="542544" cy="5425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Google Shape;247;p31">
            <a:extLst>
              <a:ext uri="{FF2B5EF4-FFF2-40B4-BE49-F238E27FC236}">
                <a16:creationId xmlns:a16="http://schemas.microsoft.com/office/drawing/2014/main" id="{3614232A-B027-47C1-8740-1E67B8A8D86E}"/>
              </a:ext>
            </a:extLst>
          </p:cNvPr>
          <p:cNvGrpSpPr/>
          <p:nvPr/>
        </p:nvGrpSpPr>
        <p:grpSpPr>
          <a:xfrm>
            <a:off x="219528" y="3074660"/>
            <a:ext cx="4182043" cy="1046573"/>
            <a:chOff x="710677" y="2206724"/>
            <a:chExt cx="6820409" cy="731700"/>
          </a:xfrm>
        </p:grpSpPr>
        <p:sp>
          <p:nvSpPr>
            <p:cNvPr id="20" name="Google Shape;248;p31">
              <a:extLst>
                <a:ext uri="{FF2B5EF4-FFF2-40B4-BE49-F238E27FC236}">
                  <a16:creationId xmlns:a16="http://schemas.microsoft.com/office/drawing/2014/main" id="{47938AE5-2D8A-4BD7-8E27-616030A42389}"/>
                </a:ext>
              </a:extLst>
            </p:cNvPr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" name="Google Shape;249;p31">
              <a:extLst>
                <a:ext uri="{FF2B5EF4-FFF2-40B4-BE49-F238E27FC236}">
                  <a16:creationId xmlns:a16="http://schemas.microsoft.com/office/drawing/2014/main" id="{467E620A-EEC8-403C-B5D6-F90CC9EE927C}"/>
                </a:ext>
              </a:extLst>
            </p:cNvPr>
            <p:cNvSpPr/>
            <p:nvPr/>
          </p:nvSpPr>
          <p:spPr>
            <a:xfrm>
              <a:off x="2670787" y="2206724"/>
              <a:ext cx="4860299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0;p31">
              <a:extLst>
                <a:ext uri="{FF2B5EF4-FFF2-40B4-BE49-F238E27FC236}">
                  <a16:creationId xmlns:a16="http://schemas.microsoft.com/office/drawing/2014/main" id="{219BDE26-CAAA-4D2F-B92A-B1F3DDF489F1}"/>
                </a:ext>
              </a:extLst>
            </p:cNvPr>
            <p:cNvSpPr txBox="1"/>
            <p:nvPr/>
          </p:nvSpPr>
          <p:spPr>
            <a:xfrm>
              <a:off x="2914386" y="2414096"/>
              <a:ext cx="4373100" cy="430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2700">
                <a:spcBef>
                  <a:spcPts val="100"/>
                </a:spcBef>
              </a:pPr>
              <a:r>
                <a:rPr lang="en-GB" sz="1200" b="1" spc="-5" dirty="0">
                  <a:solidFill>
                    <a:schemeClr val="bg1"/>
                  </a:solidFill>
                  <a:latin typeface="+mn-lt"/>
                  <a:cs typeface="Calibri"/>
                </a:rPr>
                <a:t>H2. </a:t>
              </a:r>
              <a:r>
                <a:rPr lang="en-GB" dirty="0">
                  <a:solidFill>
                    <a:schemeClr val="bg1"/>
                  </a:solidFill>
                </a:rPr>
                <a:t>what is the average </a:t>
              </a:r>
              <a:r>
                <a:rPr lang="en-GB" dirty="0" err="1">
                  <a:solidFill>
                    <a:schemeClr val="bg1"/>
                  </a:solidFill>
                </a:rPr>
                <a:t>gift_amount</a:t>
              </a:r>
              <a:r>
                <a:rPr lang="en-GB" dirty="0">
                  <a:solidFill>
                    <a:schemeClr val="bg1"/>
                  </a:solidFill>
                </a:rPr>
                <a:t>, year and donor accept email from donations of specific rows;</a:t>
              </a:r>
              <a:endParaRPr lang="en-GB" sz="1200" dirty="0">
                <a:solidFill>
                  <a:schemeClr val="bg1"/>
                </a:solidFill>
                <a:latin typeface="+mn-lt"/>
                <a:cs typeface="Calibri"/>
              </a:endParaRPr>
            </a:p>
            <a:p>
              <a:pPr marL="12700">
                <a:spcBef>
                  <a:spcPts val="100"/>
                </a:spcBef>
              </a:pPr>
              <a:endParaRPr lang="en-GB" sz="1200" dirty="0">
                <a:solidFill>
                  <a:schemeClr val="bg1"/>
                </a:solidFill>
                <a:latin typeface="+mn-lt"/>
                <a:cs typeface="Calibri"/>
              </a:endParaRPr>
            </a:p>
          </p:txBody>
        </p:sp>
      </p:grpSp>
      <p:sp>
        <p:nvSpPr>
          <p:cNvPr id="23" name="object 13">
            <a:extLst>
              <a:ext uri="{FF2B5EF4-FFF2-40B4-BE49-F238E27FC236}">
                <a16:creationId xmlns:a16="http://schemas.microsoft.com/office/drawing/2014/main" id="{E8A95ADA-8B32-4224-834E-2264CBBE48D5}"/>
              </a:ext>
            </a:extLst>
          </p:cNvPr>
          <p:cNvSpPr/>
          <p:nvPr/>
        </p:nvSpPr>
        <p:spPr>
          <a:xfrm>
            <a:off x="835908" y="3238616"/>
            <a:ext cx="542544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oogle Shape;251;p31">
            <a:extLst>
              <a:ext uri="{FF2B5EF4-FFF2-40B4-BE49-F238E27FC236}">
                <a16:creationId xmlns:a16="http://schemas.microsoft.com/office/drawing/2014/main" id="{BFAFAFD3-9B23-4EF4-9376-49022CF6662C}"/>
              </a:ext>
            </a:extLst>
          </p:cNvPr>
          <p:cNvGrpSpPr/>
          <p:nvPr/>
        </p:nvGrpSpPr>
        <p:grpSpPr>
          <a:xfrm>
            <a:off x="85158" y="2145551"/>
            <a:ext cx="4343407" cy="833655"/>
            <a:chOff x="755105" y="3088625"/>
            <a:chExt cx="6532282" cy="731700"/>
          </a:xfrm>
        </p:grpSpPr>
        <p:sp>
          <p:nvSpPr>
            <p:cNvPr id="25" name="Google Shape;252;p31">
              <a:extLst>
                <a:ext uri="{FF2B5EF4-FFF2-40B4-BE49-F238E27FC236}">
                  <a16:creationId xmlns:a16="http://schemas.microsoft.com/office/drawing/2014/main" id="{257A415F-57EF-4B9A-A833-B928B44894AE}"/>
                </a:ext>
              </a:extLst>
            </p:cNvPr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dirty="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6" name="Google Shape;253;p31">
              <a:extLst>
                <a:ext uri="{FF2B5EF4-FFF2-40B4-BE49-F238E27FC236}">
                  <a16:creationId xmlns:a16="http://schemas.microsoft.com/office/drawing/2014/main" id="{9970F365-D7BA-4611-AF23-CD5167000CB9}"/>
                </a:ext>
              </a:extLst>
            </p:cNvPr>
            <p:cNvSpPr/>
            <p:nvPr/>
          </p:nvSpPr>
          <p:spPr>
            <a:xfrm>
              <a:off x="2789788" y="3088625"/>
              <a:ext cx="4497599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4;p31">
              <a:extLst>
                <a:ext uri="{FF2B5EF4-FFF2-40B4-BE49-F238E27FC236}">
                  <a16:creationId xmlns:a16="http://schemas.microsoft.com/office/drawing/2014/main" id="{2E7F88A5-22B2-4282-80C8-C1ED06BC1619}"/>
                </a:ext>
              </a:extLst>
            </p:cNvPr>
            <p:cNvSpPr txBox="1"/>
            <p:nvPr/>
          </p:nvSpPr>
          <p:spPr>
            <a:xfrm>
              <a:off x="2914388" y="3234881"/>
              <a:ext cx="4058689" cy="4733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12700" marR="5080">
                <a:lnSpc>
                  <a:spcPct val="102200"/>
                </a:lnSpc>
                <a:spcBef>
                  <a:spcPts val="50"/>
                </a:spcBef>
              </a:pPr>
              <a:r>
                <a:rPr lang="en-GB" sz="1200" spc="-20" dirty="0">
                  <a:solidFill>
                    <a:schemeClr val="bg1"/>
                  </a:solidFill>
                  <a:latin typeface="+mn-lt"/>
                  <a:cs typeface="Calibri"/>
                </a:rPr>
                <a:t>H1.</a:t>
              </a:r>
              <a:r>
                <a:rPr lang="en-GB" dirty="0">
                  <a:solidFill>
                    <a:schemeClr val="bg1"/>
                  </a:solidFill>
                </a:rPr>
                <a:t> Retrieve the gift amount and participation type  of  year 2013 and who has additional caption in team</a:t>
              </a:r>
              <a:endParaRPr lang="en-GB" sz="1200" dirty="0">
                <a:solidFill>
                  <a:schemeClr val="bg1"/>
                </a:solidFill>
                <a:latin typeface="+mn-lt"/>
                <a:cs typeface="Calibri"/>
              </a:endParaRPr>
            </a:p>
          </p:txBody>
        </p:sp>
      </p:grpSp>
      <p:sp>
        <p:nvSpPr>
          <p:cNvPr id="29" name="object 15">
            <a:extLst>
              <a:ext uri="{FF2B5EF4-FFF2-40B4-BE49-F238E27FC236}">
                <a16:creationId xmlns:a16="http://schemas.microsoft.com/office/drawing/2014/main" id="{C407AA44-A4C6-4F29-9516-D065A2433F83}"/>
              </a:ext>
            </a:extLst>
          </p:cNvPr>
          <p:cNvSpPr/>
          <p:nvPr/>
        </p:nvSpPr>
        <p:spPr>
          <a:xfrm>
            <a:off x="825091" y="4085342"/>
            <a:ext cx="542544" cy="542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DE34AC5-2940-4836-ACB9-7FB678C4F6C0}"/>
              </a:ext>
            </a:extLst>
          </p:cNvPr>
          <p:cNvSpPr txBox="1">
            <a:spLocks/>
          </p:cNvSpPr>
          <p:nvPr/>
        </p:nvSpPr>
        <p:spPr>
          <a:xfrm>
            <a:off x="1101091" y="324581"/>
            <a:ext cx="28321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spcBef>
                <a:spcPts val="100"/>
              </a:spcBef>
            </a:pPr>
            <a:r>
              <a:rPr lang="en-GB" sz="2500" spc="-5" dirty="0">
                <a:solidFill>
                  <a:srgbClr val="FFFFFF"/>
                </a:solidFill>
                <a:latin typeface="Calibri"/>
                <a:cs typeface="Calibri"/>
              </a:rPr>
              <a:t>Spark </a:t>
            </a:r>
            <a:r>
              <a:rPr lang="en-GB" sz="2500" spc="-15" dirty="0" err="1">
                <a:solidFill>
                  <a:srgbClr val="FFFFFF"/>
                </a:solidFill>
                <a:latin typeface="Calibri"/>
                <a:cs typeface="Calibri"/>
              </a:rPr>
              <a:t>dataframes</a:t>
            </a:r>
            <a:r>
              <a:rPr lang="en-GB" sz="25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GB" sz="250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lang="en-GB" sz="2500" spc="-15" dirty="0">
                <a:solidFill>
                  <a:srgbClr val="FFFFFF"/>
                </a:solidFill>
                <a:latin typeface="Calibri"/>
                <a:cs typeface="Calibri"/>
              </a:rPr>
              <a:t>transformations</a:t>
            </a:r>
            <a:endParaRPr lang="en-GB" sz="2500" dirty="0">
              <a:latin typeface="Calibri"/>
              <a:cs typeface="Calibri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BE9B9236-63C7-4ECE-881B-0477EC45CC74}"/>
              </a:ext>
            </a:extLst>
          </p:cNvPr>
          <p:cNvSpPr/>
          <p:nvPr/>
        </p:nvSpPr>
        <p:spPr>
          <a:xfrm>
            <a:off x="200450" y="230601"/>
            <a:ext cx="848421" cy="787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D7402-CA88-4A39-9FCD-51471D7B7E24}"/>
              </a:ext>
            </a:extLst>
          </p:cNvPr>
          <p:cNvSpPr/>
          <p:nvPr/>
        </p:nvSpPr>
        <p:spPr>
          <a:xfrm>
            <a:off x="948017" y="1879252"/>
            <a:ext cx="4061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lang="en-GB" sz="2400" spc="-5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lang="en-GB" sz="2400" spc="-10" dirty="0">
                <a:solidFill>
                  <a:srgbClr val="FFFFFF"/>
                </a:solidFill>
                <a:latin typeface="Calibri"/>
                <a:cs typeface="Calibri"/>
              </a:rPr>
              <a:t>performed </a:t>
            </a:r>
            <a:r>
              <a:rPr lang="en-GB" sz="2400" dirty="0">
                <a:solidFill>
                  <a:srgbClr val="FFFFFF"/>
                </a:solidFill>
                <a:latin typeface="Calibri"/>
                <a:cs typeface="Calibri"/>
              </a:rPr>
              <a:t>OLAP </a:t>
            </a:r>
            <a:r>
              <a:rPr lang="en-GB" sz="2400" spc="-5" dirty="0">
                <a:solidFill>
                  <a:srgbClr val="FFFFFF"/>
                </a:solidFill>
                <a:latin typeface="Calibri"/>
                <a:cs typeface="Calibri"/>
              </a:rPr>
              <a:t>queries  </a:t>
            </a:r>
            <a:r>
              <a:rPr lang="en-GB" sz="2400" dirty="0">
                <a:solidFill>
                  <a:srgbClr val="FFFFFF"/>
                </a:solidFill>
                <a:latin typeface="Calibri"/>
                <a:cs typeface="Calibri"/>
              </a:rPr>
              <a:t>and also 5 </a:t>
            </a:r>
            <a:r>
              <a:rPr lang="en-GB" sz="2400" spc="-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lang="en-GB"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GB" sz="2400" spc="-5" dirty="0">
                <a:solidFill>
                  <a:srgbClr val="FFFFFF"/>
                </a:solidFill>
                <a:latin typeface="Calibri"/>
                <a:cs typeface="Calibri"/>
              </a:rPr>
              <a:t>queries</a:t>
            </a:r>
            <a:endParaRPr lang="en-GB" sz="2400" dirty="0">
              <a:latin typeface="Calibri"/>
              <a:cs typeface="Calibri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63AB4D29-0DEA-4416-9D47-D7A271E9F5E6}"/>
              </a:ext>
            </a:extLst>
          </p:cNvPr>
          <p:cNvSpPr/>
          <p:nvPr/>
        </p:nvSpPr>
        <p:spPr>
          <a:xfrm>
            <a:off x="224476" y="1922849"/>
            <a:ext cx="642859" cy="78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7" name="Google Shape;651;p40">
            <a:extLst>
              <a:ext uri="{FF2B5EF4-FFF2-40B4-BE49-F238E27FC236}">
                <a16:creationId xmlns:a16="http://schemas.microsoft.com/office/drawing/2014/main" id="{F7011DC8-B9AC-40C1-B1AB-1D5ED0161D59}"/>
              </a:ext>
            </a:extLst>
          </p:cNvPr>
          <p:cNvGrpSpPr/>
          <p:nvPr/>
        </p:nvGrpSpPr>
        <p:grpSpPr>
          <a:xfrm>
            <a:off x="4484384" y="598688"/>
            <a:ext cx="332670" cy="332670"/>
            <a:chOff x="6649150" y="309350"/>
            <a:chExt cx="395800" cy="395800"/>
          </a:xfrm>
        </p:grpSpPr>
        <p:sp>
          <p:nvSpPr>
            <p:cNvPr id="8" name="Google Shape;652;p40">
              <a:extLst>
                <a:ext uri="{FF2B5EF4-FFF2-40B4-BE49-F238E27FC236}">
                  <a16:creationId xmlns:a16="http://schemas.microsoft.com/office/drawing/2014/main" id="{3A656EFD-A1E7-4880-9D7F-D51DB92D7147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3;p40">
              <a:extLst>
                <a:ext uri="{FF2B5EF4-FFF2-40B4-BE49-F238E27FC236}">
                  <a16:creationId xmlns:a16="http://schemas.microsoft.com/office/drawing/2014/main" id="{6A661BFB-F388-4F96-8FFB-161872BA493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54;p40">
              <a:extLst>
                <a:ext uri="{FF2B5EF4-FFF2-40B4-BE49-F238E27FC236}">
                  <a16:creationId xmlns:a16="http://schemas.microsoft.com/office/drawing/2014/main" id="{0B94E1F7-0F5A-4303-98AB-FCB3E091CD82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55;p40">
              <a:extLst>
                <a:ext uri="{FF2B5EF4-FFF2-40B4-BE49-F238E27FC236}">
                  <a16:creationId xmlns:a16="http://schemas.microsoft.com/office/drawing/2014/main" id="{5087BEFC-8CB7-442A-839A-A063CF101111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56;p40">
              <a:extLst>
                <a:ext uri="{FF2B5EF4-FFF2-40B4-BE49-F238E27FC236}">
                  <a16:creationId xmlns:a16="http://schemas.microsoft.com/office/drawing/2014/main" id="{A18D5B61-CC3E-453D-B14E-85FC5AF83615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57;p40">
              <a:extLst>
                <a:ext uri="{FF2B5EF4-FFF2-40B4-BE49-F238E27FC236}">
                  <a16:creationId xmlns:a16="http://schemas.microsoft.com/office/drawing/2014/main" id="{D904A7D1-4527-40DD-AF83-94D88C168CAD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58;p40">
              <a:extLst>
                <a:ext uri="{FF2B5EF4-FFF2-40B4-BE49-F238E27FC236}">
                  <a16:creationId xmlns:a16="http://schemas.microsoft.com/office/drawing/2014/main" id="{F0D2249D-AE67-4169-86B1-B93C9F52233E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59;p40">
              <a:extLst>
                <a:ext uri="{FF2B5EF4-FFF2-40B4-BE49-F238E27FC236}">
                  <a16:creationId xmlns:a16="http://schemas.microsoft.com/office/drawing/2014/main" id="{7A8A9115-D0A4-488B-9156-FA1AFFACE9D1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60;p40">
              <a:extLst>
                <a:ext uri="{FF2B5EF4-FFF2-40B4-BE49-F238E27FC236}">
                  <a16:creationId xmlns:a16="http://schemas.microsoft.com/office/drawing/2014/main" id="{AEC76A52-417D-4EC8-A51D-4F915F2BBF81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61;p40">
              <a:extLst>
                <a:ext uri="{FF2B5EF4-FFF2-40B4-BE49-F238E27FC236}">
                  <a16:creationId xmlns:a16="http://schemas.microsoft.com/office/drawing/2014/main" id="{AC0B304A-2807-4B6E-AE26-C13604143DD5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2;p40">
              <a:extLst>
                <a:ext uri="{FF2B5EF4-FFF2-40B4-BE49-F238E27FC236}">
                  <a16:creationId xmlns:a16="http://schemas.microsoft.com/office/drawing/2014/main" id="{E3F4407D-6587-4828-98C2-266CE3AE35F7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63;p40">
              <a:extLst>
                <a:ext uri="{FF2B5EF4-FFF2-40B4-BE49-F238E27FC236}">
                  <a16:creationId xmlns:a16="http://schemas.microsoft.com/office/drawing/2014/main" id="{BBA8E545-C85E-47AA-8DB6-D12573625DF3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64;p40">
              <a:extLst>
                <a:ext uri="{FF2B5EF4-FFF2-40B4-BE49-F238E27FC236}">
                  <a16:creationId xmlns:a16="http://schemas.microsoft.com/office/drawing/2014/main" id="{F874267C-D8F1-4759-BCE7-68F43C004541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65;p40">
              <a:extLst>
                <a:ext uri="{FF2B5EF4-FFF2-40B4-BE49-F238E27FC236}">
                  <a16:creationId xmlns:a16="http://schemas.microsoft.com/office/drawing/2014/main" id="{D45501CE-5BE5-4293-87D3-9EE8CF199C7F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6;p40">
              <a:extLst>
                <a:ext uri="{FF2B5EF4-FFF2-40B4-BE49-F238E27FC236}">
                  <a16:creationId xmlns:a16="http://schemas.microsoft.com/office/drawing/2014/main" id="{F478C00D-1F19-4678-8F5C-F748BFFDD577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7;p40">
              <a:extLst>
                <a:ext uri="{FF2B5EF4-FFF2-40B4-BE49-F238E27FC236}">
                  <a16:creationId xmlns:a16="http://schemas.microsoft.com/office/drawing/2014/main" id="{3EA9686F-95B2-45E0-8A57-E56933613E84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8;p40">
              <a:extLst>
                <a:ext uri="{FF2B5EF4-FFF2-40B4-BE49-F238E27FC236}">
                  <a16:creationId xmlns:a16="http://schemas.microsoft.com/office/drawing/2014/main" id="{6ACB83A4-4DBC-499D-A7F2-951524CB081D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9;p40">
              <a:extLst>
                <a:ext uri="{FF2B5EF4-FFF2-40B4-BE49-F238E27FC236}">
                  <a16:creationId xmlns:a16="http://schemas.microsoft.com/office/drawing/2014/main" id="{81CA01F9-AD30-496C-8F2A-A6E622735B4E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70;p40">
              <a:extLst>
                <a:ext uri="{FF2B5EF4-FFF2-40B4-BE49-F238E27FC236}">
                  <a16:creationId xmlns:a16="http://schemas.microsoft.com/office/drawing/2014/main" id="{A3AE8EF9-393A-4CA4-8FD2-F66A32D3A45F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71;p40">
              <a:extLst>
                <a:ext uri="{FF2B5EF4-FFF2-40B4-BE49-F238E27FC236}">
                  <a16:creationId xmlns:a16="http://schemas.microsoft.com/office/drawing/2014/main" id="{3F401529-D5B3-46E0-8A3E-AE4A059AAE8A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72;p40">
              <a:extLst>
                <a:ext uri="{FF2B5EF4-FFF2-40B4-BE49-F238E27FC236}">
                  <a16:creationId xmlns:a16="http://schemas.microsoft.com/office/drawing/2014/main" id="{CC477B60-B30D-49CF-9EC4-F89CBE4B800D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3;p40">
              <a:extLst>
                <a:ext uri="{FF2B5EF4-FFF2-40B4-BE49-F238E27FC236}">
                  <a16:creationId xmlns:a16="http://schemas.microsoft.com/office/drawing/2014/main" id="{EC676332-1DE4-4517-8D71-134D9DCBC459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4;p40">
              <a:extLst>
                <a:ext uri="{FF2B5EF4-FFF2-40B4-BE49-F238E27FC236}">
                  <a16:creationId xmlns:a16="http://schemas.microsoft.com/office/drawing/2014/main" id="{D218BED8-9C6D-4BCC-AD71-7B7F0B0CF3D0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object 5">
            <a:extLst>
              <a:ext uri="{FF2B5EF4-FFF2-40B4-BE49-F238E27FC236}">
                <a16:creationId xmlns:a16="http://schemas.microsoft.com/office/drawing/2014/main" id="{016D9712-6BDF-4CF5-9789-5973C4BDD642}"/>
              </a:ext>
            </a:extLst>
          </p:cNvPr>
          <p:cNvSpPr txBox="1"/>
          <p:nvPr/>
        </p:nvSpPr>
        <p:spPr>
          <a:xfrm>
            <a:off x="5053878" y="622783"/>
            <a:ext cx="79057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75</a:t>
            </a:r>
            <a:r>
              <a:rPr sz="1700" spc="-7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</a:t>
            </a:r>
            <a:endParaRPr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CF2B5AED-0C71-4844-A47C-E6703FB74434}"/>
              </a:ext>
            </a:extLst>
          </p:cNvPr>
          <p:cNvSpPr txBox="1"/>
          <p:nvPr/>
        </p:nvSpPr>
        <p:spPr>
          <a:xfrm>
            <a:off x="6189730" y="332114"/>
            <a:ext cx="2513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5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Time</a:t>
            </a:r>
            <a:r>
              <a:rPr sz="4400" b="0" spc="-7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 </a:t>
            </a:r>
            <a:r>
              <a:rPr sz="4400" b="0" spc="-40" dirty="0">
                <a:solidFill>
                  <a:schemeClr val="bg1">
                    <a:lumMod val="50000"/>
                  </a:schemeClr>
                </a:solidFill>
                <a:latin typeface="Calibri Light"/>
                <a:cs typeface="Calibri Light"/>
              </a:rPr>
              <a:t>effort</a:t>
            </a:r>
            <a:endParaRPr sz="4400" dirty="0">
              <a:solidFill>
                <a:schemeClr val="bg1">
                  <a:lumMod val="50000"/>
                </a:schemeClr>
              </a:solidFill>
              <a:latin typeface="Calibri Light"/>
              <a:cs typeface="Calibri Light"/>
            </a:endParaRPr>
          </a:p>
        </p:txBody>
      </p:sp>
      <p:sp>
        <p:nvSpPr>
          <p:cNvPr id="38" name="object 8">
            <a:extLst>
              <a:ext uri="{FF2B5EF4-FFF2-40B4-BE49-F238E27FC236}">
                <a16:creationId xmlns:a16="http://schemas.microsoft.com/office/drawing/2014/main" id="{665568CD-FB41-4423-84F6-DA41A09B95B2}"/>
              </a:ext>
            </a:extLst>
          </p:cNvPr>
          <p:cNvSpPr txBox="1">
            <a:spLocks/>
          </p:cNvSpPr>
          <p:nvPr/>
        </p:nvSpPr>
        <p:spPr>
          <a:xfrm>
            <a:off x="1448516" y="1156304"/>
            <a:ext cx="2401589" cy="5342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 marR="5080">
              <a:lnSpc>
                <a:spcPct val="102899"/>
              </a:lnSpc>
              <a:spcBef>
                <a:spcPts val="40"/>
              </a:spcBef>
            </a:pPr>
            <a:r>
              <a:rPr lang="en-GB"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20 </a:t>
            </a:r>
            <a:r>
              <a:rPr lang="en-GB"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 </a:t>
            </a:r>
            <a:r>
              <a:rPr lang="en-GB" sz="17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understanding</a:t>
            </a:r>
            <a:r>
              <a:rPr lang="en-GB"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 and </a:t>
            </a:r>
            <a:r>
              <a:rPr lang="en-GB" sz="17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cleaning</a:t>
            </a:r>
            <a:r>
              <a:rPr lang="en-GB" sz="1700" spc="-4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lang="en-GB" sz="1700" spc="-1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data</a:t>
            </a:r>
            <a:endParaRPr lang="en-GB"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9" name="Google Shape;544;p40">
            <a:extLst>
              <a:ext uri="{FF2B5EF4-FFF2-40B4-BE49-F238E27FC236}">
                <a16:creationId xmlns:a16="http://schemas.microsoft.com/office/drawing/2014/main" id="{BDD7063A-8D73-43D1-BC84-69AA309DEA3E}"/>
              </a:ext>
            </a:extLst>
          </p:cNvPr>
          <p:cNvGrpSpPr/>
          <p:nvPr/>
        </p:nvGrpSpPr>
        <p:grpSpPr>
          <a:xfrm>
            <a:off x="848978" y="1266559"/>
            <a:ext cx="353136" cy="313738"/>
            <a:chOff x="5292575" y="3681900"/>
            <a:chExt cx="420150" cy="373275"/>
          </a:xfrm>
        </p:grpSpPr>
        <p:sp>
          <p:nvSpPr>
            <p:cNvPr id="40" name="Google Shape;545;p40">
              <a:extLst>
                <a:ext uri="{FF2B5EF4-FFF2-40B4-BE49-F238E27FC236}">
                  <a16:creationId xmlns:a16="http://schemas.microsoft.com/office/drawing/2014/main" id="{6B3FB595-7A49-41A8-987E-D3A1EB63D4D0}"/>
                </a:ext>
              </a:extLst>
            </p:cNvPr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6;p40">
              <a:extLst>
                <a:ext uri="{FF2B5EF4-FFF2-40B4-BE49-F238E27FC236}">
                  <a16:creationId xmlns:a16="http://schemas.microsoft.com/office/drawing/2014/main" id="{64310C32-D6E7-40CC-9B9F-19AAFA2AF104}"/>
                </a:ext>
              </a:extLst>
            </p:cNvPr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7;p40">
              <a:extLst>
                <a:ext uri="{FF2B5EF4-FFF2-40B4-BE49-F238E27FC236}">
                  <a16:creationId xmlns:a16="http://schemas.microsoft.com/office/drawing/2014/main" id="{82CBD76D-A351-48B4-8789-5A1E90B213B2}"/>
                </a:ext>
              </a:extLst>
            </p:cNvPr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8;p40">
              <a:extLst>
                <a:ext uri="{FF2B5EF4-FFF2-40B4-BE49-F238E27FC236}">
                  <a16:creationId xmlns:a16="http://schemas.microsoft.com/office/drawing/2014/main" id="{11FA7CEF-9755-42FB-A075-4968007602DF}"/>
                </a:ext>
              </a:extLst>
            </p:cNvPr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49;p40">
              <a:extLst>
                <a:ext uri="{FF2B5EF4-FFF2-40B4-BE49-F238E27FC236}">
                  <a16:creationId xmlns:a16="http://schemas.microsoft.com/office/drawing/2014/main" id="{5F0ED37D-CFC8-4C7E-9DAB-31C53FFDF313}"/>
                </a:ext>
              </a:extLst>
            </p:cNvPr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0;p40">
              <a:extLst>
                <a:ext uri="{FF2B5EF4-FFF2-40B4-BE49-F238E27FC236}">
                  <a16:creationId xmlns:a16="http://schemas.microsoft.com/office/drawing/2014/main" id="{9A900AD3-408E-4D70-82C5-58217E9AC9D5}"/>
                </a:ext>
              </a:extLst>
            </p:cNvPr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1;p40">
              <a:extLst>
                <a:ext uri="{FF2B5EF4-FFF2-40B4-BE49-F238E27FC236}">
                  <a16:creationId xmlns:a16="http://schemas.microsoft.com/office/drawing/2014/main" id="{A3431F7E-C002-45D8-8EB7-9E4A4D53B28A}"/>
                </a:ext>
              </a:extLst>
            </p:cNvPr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379;p40">
            <a:extLst>
              <a:ext uri="{FF2B5EF4-FFF2-40B4-BE49-F238E27FC236}">
                <a16:creationId xmlns:a16="http://schemas.microsoft.com/office/drawing/2014/main" id="{102B8725-0C9E-42EC-A590-9513BCC1E477}"/>
              </a:ext>
            </a:extLst>
          </p:cNvPr>
          <p:cNvGrpSpPr/>
          <p:nvPr/>
        </p:nvGrpSpPr>
        <p:grpSpPr>
          <a:xfrm>
            <a:off x="4268047" y="2080575"/>
            <a:ext cx="349060" cy="298882"/>
            <a:chOff x="1934025" y="1001650"/>
            <a:chExt cx="415300" cy="355600"/>
          </a:xfrm>
        </p:grpSpPr>
        <p:sp>
          <p:nvSpPr>
            <p:cNvPr id="48" name="Google Shape;380;p40">
              <a:extLst>
                <a:ext uri="{FF2B5EF4-FFF2-40B4-BE49-F238E27FC236}">
                  <a16:creationId xmlns:a16="http://schemas.microsoft.com/office/drawing/2014/main" id="{62015A75-E545-4FC1-BF63-5C7DBACB09C9}"/>
                </a:ext>
              </a:extLst>
            </p:cNvPr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1;p40">
              <a:extLst>
                <a:ext uri="{FF2B5EF4-FFF2-40B4-BE49-F238E27FC236}">
                  <a16:creationId xmlns:a16="http://schemas.microsoft.com/office/drawing/2014/main" id="{E3F301EE-2A67-4700-B978-965213D089B0}"/>
                </a:ext>
              </a:extLst>
            </p:cNvPr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2;p40">
              <a:extLst>
                <a:ext uri="{FF2B5EF4-FFF2-40B4-BE49-F238E27FC236}">
                  <a16:creationId xmlns:a16="http://schemas.microsoft.com/office/drawing/2014/main" id="{AB56CCBD-CAA2-4D27-B816-0EBB675C9D47}"/>
                </a:ext>
              </a:extLst>
            </p:cNvPr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3;p40">
              <a:extLst>
                <a:ext uri="{FF2B5EF4-FFF2-40B4-BE49-F238E27FC236}">
                  <a16:creationId xmlns:a16="http://schemas.microsoft.com/office/drawing/2014/main" id="{73613208-C503-4FE7-B82B-668F7F93360D}"/>
                </a:ext>
              </a:extLst>
            </p:cNvPr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406;p40">
            <a:extLst>
              <a:ext uri="{FF2B5EF4-FFF2-40B4-BE49-F238E27FC236}">
                <a16:creationId xmlns:a16="http://schemas.microsoft.com/office/drawing/2014/main" id="{E04397A5-B309-43A2-8046-8E9BF6331FFA}"/>
              </a:ext>
            </a:extLst>
          </p:cNvPr>
          <p:cNvGrpSpPr/>
          <p:nvPr/>
        </p:nvGrpSpPr>
        <p:grpSpPr>
          <a:xfrm>
            <a:off x="4542426" y="1947203"/>
            <a:ext cx="174551" cy="278416"/>
            <a:chOff x="1923675" y="1633650"/>
            <a:chExt cx="436000" cy="435975"/>
          </a:xfrm>
        </p:grpSpPr>
        <p:sp>
          <p:nvSpPr>
            <p:cNvPr id="53" name="Google Shape;407;p40">
              <a:extLst>
                <a:ext uri="{FF2B5EF4-FFF2-40B4-BE49-F238E27FC236}">
                  <a16:creationId xmlns:a16="http://schemas.microsoft.com/office/drawing/2014/main" id="{22431F0C-B75A-4F50-B349-2AC3815E4731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8;p40">
              <a:extLst>
                <a:ext uri="{FF2B5EF4-FFF2-40B4-BE49-F238E27FC236}">
                  <a16:creationId xmlns:a16="http://schemas.microsoft.com/office/drawing/2014/main" id="{F3DB0CB8-20D9-4B0A-B9BE-320A68FB273F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9;p40">
              <a:extLst>
                <a:ext uri="{FF2B5EF4-FFF2-40B4-BE49-F238E27FC236}">
                  <a16:creationId xmlns:a16="http://schemas.microsoft.com/office/drawing/2014/main" id="{FE323742-940A-4F4D-B73C-62B1FB5B13A2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10;p40">
              <a:extLst>
                <a:ext uri="{FF2B5EF4-FFF2-40B4-BE49-F238E27FC236}">
                  <a16:creationId xmlns:a16="http://schemas.microsoft.com/office/drawing/2014/main" id="{3E86FE0D-2046-482A-AA07-113DD38E6688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11;p40">
              <a:extLst>
                <a:ext uri="{FF2B5EF4-FFF2-40B4-BE49-F238E27FC236}">
                  <a16:creationId xmlns:a16="http://schemas.microsoft.com/office/drawing/2014/main" id="{0791EE8F-2590-4387-ADF4-22968628D0DE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12;p40">
              <a:extLst>
                <a:ext uri="{FF2B5EF4-FFF2-40B4-BE49-F238E27FC236}">
                  <a16:creationId xmlns:a16="http://schemas.microsoft.com/office/drawing/2014/main" id="{C0AAB8B5-C3A1-47E6-9FD7-3CB975020DE2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object 11">
            <a:extLst>
              <a:ext uri="{FF2B5EF4-FFF2-40B4-BE49-F238E27FC236}">
                <a16:creationId xmlns:a16="http://schemas.microsoft.com/office/drawing/2014/main" id="{D032D5A0-2E0F-4273-8F9A-60F90B0797F2}"/>
              </a:ext>
            </a:extLst>
          </p:cNvPr>
          <p:cNvSpPr txBox="1"/>
          <p:nvPr/>
        </p:nvSpPr>
        <p:spPr>
          <a:xfrm>
            <a:off x="4964923" y="1936931"/>
            <a:ext cx="1603965" cy="53232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5"/>
              </a:spcBef>
            </a:pP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10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</a:t>
            </a:r>
            <a:r>
              <a:rPr lang="en-GB"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DFM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</a:t>
            </a:r>
            <a:r>
              <a:rPr lang="en-GB"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ROLAP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</a:t>
            </a:r>
            <a:r>
              <a:rPr lang="en-GB"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Queries</a:t>
            </a:r>
            <a:endParaRPr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60" name="Google Shape;493;p40">
            <a:extLst>
              <a:ext uri="{FF2B5EF4-FFF2-40B4-BE49-F238E27FC236}">
                <a16:creationId xmlns:a16="http://schemas.microsoft.com/office/drawing/2014/main" id="{28465278-C711-4E9D-9B86-00996E5C2DDE}"/>
              </a:ext>
            </a:extLst>
          </p:cNvPr>
          <p:cNvGrpSpPr/>
          <p:nvPr/>
        </p:nvGrpSpPr>
        <p:grpSpPr>
          <a:xfrm>
            <a:off x="847745" y="2655499"/>
            <a:ext cx="387933" cy="367467"/>
            <a:chOff x="2583100" y="2973775"/>
            <a:chExt cx="461550" cy="437200"/>
          </a:xfrm>
        </p:grpSpPr>
        <p:sp>
          <p:nvSpPr>
            <p:cNvPr id="61" name="Google Shape;494;p40">
              <a:extLst>
                <a:ext uri="{FF2B5EF4-FFF2-40B4-BE49-F238E27FC236}">
                  <a16:creationId xmlns:a16="http://schemas.microsoft.com/office/drawing/2014/main" id="{5387E471-2642-429F-AF39-A684613A423D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95;p40">
              <a:extLst>
                <a:ext uri="{FF2B5EF4-FFF2-40B4-BE49-F238E27FC236}">
                  <a16:creationId xmlns:a16="http://schemas.microsoft.com/office/drawing/2014/main" id="{2F528383-4CA0-4252-BD57-5FC3979B7EA0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object 14">
            <a:extLst>
              <a:ext uri="{FF2B5EF4-FFF2-40B4-BE49-F238E27FC236}">
                <a16:creationId xmlns:a16="http://schemas.microsoft.com/office/drawing/2014/main" id="{05EE913A-569F-48F8-A249-1D490B0EF578}"/>
              </a:ext>
            </a:extLst>
          </p:cNvPr>
          <p:cNvSpPr txBox="1"/>
          <p:nvPr/>
        </p:nvSpPr>
        <p:spPr>
          <a:xfrm>
            <a:off x="1565947" y="2571750"/>
            <a:ext cx="1600835" cy="5530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499"/>
              </a:lnSpc>
              <a:spcBef>
                <a:spcPts val="25"/>
              </a:spcBef>
            </a:pP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25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hours-hive</a:t>
            </a:r>
            <a:r>
              <a:rPr sz="1700" spc="-7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and  </a:t>
            </a:r>
            <a:r>
              <a:rPr sz="17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spark</a:t>
            </a:r>
            <a:endParaRPr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64" name="Google Shape;535;p40">
            <a:extLst>
              <a:ext uri="{FF2B5EF4-FFF2-40B4-BE49-F238E27FC236}">
                <a16:creationId xmlns:a16="http://schemas.microsoft.com/office/drawing/2014/main" id="{C364E3E5-2E99-4282-A6BC-A2E89A30EB76}"/>
              </a:ext>
            </a:extLst>
          </p:cNvPr>
          <p:cNvGrpSpPr/>
          <p:nvPr/>
        </p:nvGrpSpPr>
        <p:grpSpPr>
          <a:xfrm>
            <a:off x="4067160" y="3532672"/>
            <a:ext cx="369526" cy="268183"/>
            <a:chOff x="3932350" y="3714775"/>
            <a:chExt cx="439650" cy="319075"/>
          </a:xfrm>
        </p:grpSpPr>
        <p:sp>
          <p:nvSpPr>
            <p:cNvPr id="65" name="Google Shape;536;p40">
              <a:extLst>
                <a:ext uri="{FF2B5EF4-FFF2-40B4-BE49-F238E27FC236}">
                  <a16:creationId xmlns:a16="http://schemas.microsoft.com/office/drawing/2014/main" id="{D487E1DF-A8BB-4544-9358-E0C18506BAA7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37;p40">
              <a:extLst>
                <a:ext uri="{FF2B5EF4-FFF2-40B4-BE49-F238E27FC236}">
                  <a16:creationId xmlns:a16="http://schemas.microsoft.com/office/drawing/2014/main" id="{F199DC13-3130-4E58-8BAC-94AC51A63021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38;p40">
              <a:extLst>
                <a:ext uri="{FF2B5EF4-FFF2-40B4-BE49-F238E27FC236}">
                  <a16:creationId xmlns:a16="http://schemas.microsoft.com/office/drawing/2014/main" id="{E8AA6EA6-3130-48FF-B575-EE3E4B3E1641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9;p40">
              <a:extLst>
                <a:ext uri="{FF2B5EF4-FFF2-40B4-BE49-F238E27FC236}">
                  <a16:creationId xmlns:a16="http://schemas.microsoft.com/office/drawing/2014/main" id="{50BE8268-168B-4AEA-8DAA-01022BBF8DBB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40;p40">
              <a:extLst>
                <a:ext uri="{FF2B5EF4-FFF2-40B4-BE49-F238E27FC236}">
                  <a16:creationId xmlns:a16="http://schemas.microsoft.com/office/drawing/2014/main" id="{FE978458-C7EF-49C7-B0A0-70600BD692B4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531;p40">
            <a:extLst>
              <a:ext uri="{FF2B5EF4-FFF2-40B4-BE49-F238E27FC236}">
                <a16:creationId xmlns:a16="http://schemas.microsoft.com/office/drawing/2014/main" id="{E4A67051-97EE-4909-9461-739C736FCEFC}"/>
              </a:ext>
            </a:extLst>
          </p:cNvPr>
          <p:cNvGrpSpPr/>
          <p:nvPr/>
        </p:nvGrpSpPr>
        <p:grpSpPr>
          <a:xfrm>
            <a:off x="4542426" y="3461019"/>
            <a:ext cx="333700" cy="329077"/>
            <a:chOff x="3292425" y="3664250"/>
            <a:chExt cx="397025" cy="391525"/>
          </a:xfrm>
        </p:grpSpPr>
        <p:sp>
          <p:nvSpPr>
            <p:cNvPr id="74" name="Google Shape;532;p40">
              <a:extLst>
                <a:ext uri="{FF2B5EF4-FFF2-40B4-BE49-F238E27FC236}">
                  <a16:creationId xmlns:a16="http://schemas.microsoft.com/office/drawing/2014/main" id="{057C2DF3-7B86-4F01-905E-3030EEF23091}"/>
                </a:ext>
              </a:extLst>
            </p:cNvPr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33;p40">
              <a:extLst>
                <a:ext uri="{FF2B5EF4-FFF2-40B4-BE49-F238E27FC236}">
                  <a16:creationId xmlns:a16="http://schemas.microsoft.com/office/drawing/2014/main" id="{E399A496-8E42-41CD-A6A6-6D6793D24135}"/>
                </a:ext>
              </a:extLst>
            </p:cNvPr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34;p40">
              <a:extLst>
                <a:ext uri="{FF2B5EF4-FFF2-40B4-BE49-F238E27FC236}">
                  <a16:creationId xmlns:a16="http://schemas.microsoft.com/office/drawing/2014/main" id="{6CC1A144-E967-4E6A-A407-178FDC3BEE50}"/>
                </a:ext>
              </a:extLst>
            </p:cNvPr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object 17">
            <a:extLst>
              <a:ext uri="{FF2B5EF4-FFF2-40B4-BE49-F238E27FC236}">
                <a16:creationId xmlns:a16="http://schemas.microsoft.com/office/drawing/2014/main" id="{3DBEB592-EFF0-4366-806D-2316EEC86F89}"/>
              </a:ext>
            </a:extLst>
          </p:cNvPr>
          <p:cNvSpPr txBox="1"/>
          <p:nvPr/>
        </p:nvSpPr>
        <p:spPr>
          <a:xfrm>
            <a:off x="5166629" y="3311431"/>
            <a:ext cx="1517015" cy="5499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400"/>
              </a:lnSpc>
              <a:spcBef>
                <a:spcPts val="50"/>
              </a:spcBef>
            </a:pP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10</a:t>
            </a:r>
            <a:r>
              <a:rPr sz="1700" spc="-9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hours-tableau 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visualization</a:t>
            </a:r>
            <a:endParaRPr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78" name="Google Shape;500;p40">
            <a:extLst>
              <a:ext uri="{FF2B5EF4-FFF2-40B4-BE49-F238E27FC236}">
                <a16:creationId xmlns:a16="http://schemas.microsoft.com/office/drawing/2014/main" id="{E1990BBB-8DB6-45B8-8FCF-38F73F38BCEB}"/>
              </a:ext>
            </a:extLst>
          </p:cNvPr>
          <p:cNvGrpSpPr/>
          <p:nvPr/>
        </p:nvGrpSpPr>
        <p:grpSpPr>
          <a:xfrm>
            <a:off x="823385" y="4059704"/>
            <a:ext cx="342882" cy="350068"/>
            <a:chOff x="3951850" y="2985350"/>
            <a:chExt cx="407950" cy="416500"/>
          </a:xfrm>
        </p:grpSpPr>
        <p:sp>
          <p:nvSpPr>
            <p:cNvPr id="79" name="Google Shape;501;p40">
              <a:extLst>
                <a:ext uri="{FF2B5EF4-FFF2-40B4-BE49-F238E27FC236}">
                  <a16:creationId xmlns:a16="http://schemas.microsoft.com/office/drawing/2014/main" id="{E175E61D-4CC0-44E6-8CD7-B00D1219451C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2;p40">
              <a:extLst>
                <a:ext uri="{FF2B5EF4-FFF2-40B4-BE49-F238E27FC236}">
                  <a16:creationId xmlns:a16="http://schemas.microsoft.com/office/drawing/2014/main" id="{31C52B94-D915-4120-B40F-1366DFAD4E1B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3;p40">
              <a:extLst>
                <a:ext uri="{FF2B5EF4-FFF2-40B4-BE49-F238E27FC236}">
                  <a16:creationId xmlns:a16="http://schemas.microsoft.com/office/drawing/2014/main" id="{87923A08-1F24-485C-B300-0A71CE005F32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4;p40">
              <a:extLst>
                <a:ext uri="{FF2B5EF4-FFF2-40B4-BE49-F238E27FC236}">
                  <a16:creationId xmlns:a16="http://schemas.microsoft.com/office/drawing/2014/main" id="{8298BA59-FECF-412F-9601-FB3AA5A9E218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object 20">
            <a:extLst>
              <a:ext uri="{FF2B5EF4-FFF2-40B4-BE49-F238E27FC236}">
                <a16:creationId xmlns:a16="http://schemas.microsoft.com/office/drawing/2014/main" id="{6B140AA7-E054-4519-8DE9-C4FB9E3579FA}"/>
              </a:ext>
            </a:extLst>
          </p:cNvPr>
          <p:cNvSpPr txBox="1"/>
          <p:nvPr/>
        </p:nvSpPr>
        <p:spPr>
          <a:xfrm>
            <a:off x="1562817" y="4048181"/>
            <a:ext cx="2401588" cy="5342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899"/>
              </a:lnSpc>
              <a:spcBef>
                <a:spcPts val="40"/>
              </a:spcBef>
            </a:pPr>
            <a:r>
              <a:rPr sz="170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10</a:t>
            </a:r>
            <a:r>
              <a:rPr sz="1700" spc="-5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hours-preparing  </a:t>
            </a:r>
            <a:r>
              <a:rPr sz="1700" spc="-1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text </a:t>
            </a:r>
            <a:r>
              <a:rPr sz="1700" spc="-5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file and  </a:t>
            </a:r>
            <a:r>
              <a:rPr sz="1700" spc="-10" dirty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presentation</a:t>
            </a:r>
            <a:endParaRPr sz="17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>
            <a:spLocks noGrp="1"/>
          </p:cNvSpPr>
          <p:nvPr>
            <p:ph type="ctrTitle" idx="4294967295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THANKS</a:t>
            </a:r>
            <a:endParaRPr sz="5200" dirty="0"/>
          </a:p>
        </p:txBody>
      </p:sp>
      <p:sp>
        <p:nvSpPr>
          <p:cNvPr id="316" name="Google Shape;316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B19922-7ADF-4D8C-9644-2F83585C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85" y="0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F8AC52-4AE5-403B-9232-2B414865C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2753"/>
            <a:ext cx="4430233" cy="4200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C0393E-9C96-478F-8B9B-C5781F20EEEB}"/>
              </a:ext>
            </a:extLst>
          </p:cNvPr>
          <p:cNvSpPr/>
          <p:nvPr/>
        </p:nvSpPr>
        <p:spPr>
          <a:xfrm>
            <a:off x="4230404" y="942753"/>
            <a:ext cx="46947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800" spc="-35" dirty="0">
                <a:solidFill>
                  <a:schemeClr val="bg1"/>
                </a:solidFill>
                <a:cs typeface="Calibri"/>
              </a:rPr>
              <a:t>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Industries which </a:t>
            </a:r>
            <a:r>
              <a:rPr lang="en-GB" sz="2000" spc="-20" dirty="0">
                <a:solidFill>
                  <a:schemeClr val="bg1"/>
                </a:solidFill>
                <a:cs typeface="Calibri"/>
              </a:rPr>
              <a:t> </a:t>
            </a:r>
            <a:r>
              <a:rPr lang="en-GB" sz="2000" dirty="0">
                <a:solidFill>
                  <a:schemeClr val="bg1"/>
                </a:solidFill>
                <a:cs typeface="Calibri"/>
              </a:rPr>
              <a:t>had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the </a:t>
            </a:r>
            <a:r>
              <a:rPr lang="en-GB" sz="2000" spc="-15" dirty="0">
                <a:solidFill>
                  <a:schemeClr val="bg1"/>
                </a:solidFill>
                <a:cs typeface="Calibri"/>
              </a:rPr>
              <a:t>strongest  involvement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in </a:t>
            </a:r>
            <a:r>
              <a:rPr lang="en-GB" sz="2000" spc="-25" dirty="0">
                <a:solidFill>
                  <a:schemeClr val="bg1"/>
                </a:solidFill>
                <a:cs typeface="Calibri"/>
              </a:rPr>
              <a:t>Bike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MS in the </a:t>
            </a:r>
            <a:r>
              <a:rPr lang="en-GB" sz="2000" spc="-10" dirty="0">
                <a:solidFill>
                  <a:schemeClr val="bg1"/>
                </a:solidFill>
                <a:cs typeface="Calibri"/>
              </a:rPr>
              <a:t>last five </a:t>
            </a:r>
            <a:r>
              <a:rPr lang="en-GB" sz="2000" spc="-15" dirty="0">
                <a:solidFill>
                  <a:schemeClr val="bg1"/>
                </a:solidFill>
                <a:cs typeface="Calibri"/>
              </a:rPr>
              <a:t>years </a:t>
            </a:r>
            <a:r>
              <a:rPr lang="en-GB" sz="2000" dirty="0">
                <a:solidFill>
                  <a:schemeClr val="bg1"/>
                </a:solidFill>
                <a:cs typeface="Calibri"/>
              </a:rPr>
              <a:t>and  </a:t>
            </a:r>
            <a:r>
              <a:rPr lang="en-GB" sz="2000" spc="-10" dirty="0">
                <a:solidFill>
                  <a:schemeClr val="bg1"/>
                </a:solidFill>
                <a:cs typeface="Calibri"/>
              </a:rPr>
              <a:t>related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occupations who are </a:t>
            </a:r>
            <a:r>
              <a:rPr lang="en-GB" sz="2000" spc="-15" dirty="0">
                <a:solidFill>
                  <a:schemeClr val="bg1"/>
                </a:solidFill>
                <a:cs typeface="Calibri"/>
              </a:rPr>
              <a:t>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responsible </a:t>
            </a:r>
            <a:r>
              <a:rPr lang="en-GB" sz="2000" spc="-20" dirty="0">
                <a:solidFill>
                  <a:schemeClr val="bg1"/>
                </a:solidFill>
                <a:cs typeface="Calibri"/>
              </a:rPr>
              <a:t>for </a:t>
            </a:r>
            <a:r>
              <a:rPr lang="en-GB" sz="2000" spc="-10" dirty="0">
                <a:solidFill>
                  <a:schemeClr val="bg1"/>
                </a:solidFill>
                <a:cs typeface="Calibri"/>
              </a:rPr>
              <a:t>most </a:t>
            </a:r>
            <a:r>
              <a:rPr lang="en-GB" sz="2000" spc="-5" dirty="0">
                <a:solidFill>
                  <a:schemeClr val="bg1"/>
                </a:solidFill>
                <a:cs typeface="Calibri"/>
              </a:rPr>
              <a:t>of bike MS</a:t>
            </a:r>
            <a:r>
              <a:rPr lang="en-GB" sz="2000" spc="-10" dirty="0">
                <a:solidFill>
                  <a:schemeClr val="bg1"/>
                </a:solidFill>
                <a:cs typeface="Calibri"/>
              </a:rPr>
              <a:t> fund raising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24A31A-3F7D-46AC-BD92-94F29EAC158E}"/>
              </a:ext>
            </a:extLst>
          </p:cNvPr>
          <p:cNvSpPr/>
          <p:nvPr/>
        </p:nvSpPr>
        <p:spPr>
          <a:xfrm>
            <a:off x="3412172" y="177937"/>
            <a:ext cx="35839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spc="-350" dirty="0">
                <a:solidFill>
                  <a:schemeClr val="accent1"/>
                </a:solidFill>
                <a:latin typeface="+mj-lt"/>
                <a:cs typeface="Calibri Light"/>
              </a:rPr>
              <a:t>T</a:t>
            </a:r>
            <a:r>
              <a:rPr lang="en-GB" sz="2800" dirty="0">
                <a:solidFill>
                  <a:schemeClr val="accent1"/>
                </a:solidFill>
                <a:latin typeface="+mj-lt"/>
                <a:cs typeface="Calibri Light"/>
              </a:rPr>
              <a:t>ableau  vi</a:t>
            </a:r>
            <a:r>
              <a:rPr lang="en-GB" sz="2800" spc="-5" dirty="0">
                <a:solidFill>
                  <a:schemeClr val="accent1"/>
                </a:solidFill>
                <a:latin typeface="+mj-lt"/>
                <a:cs typeface="Calibri Light"/>
              </a:rPr>
              <a:t>s</a:t>
            </a:r>
            <a:r>
              <a:rPr lang="en-GB" sz="2800" dirty="0">
                <a:solidFill>
                  <a:schemeClr val="accent1"/>
                </a:solidFill>
                <a:latin typeface="+mj-lt"/>
                <a:cs typeface="Calibri Light"/>
              </a:rPr>
              <a:t>uali</a:t>
            </a:r>
            <a:r>
              <a:rPr lang="en-GB" sz="2800" spc="-85" dirty="0">
                <a:solidFill>
                  <a:schemeClr val="accent1"/>
                </a:solidFill>
                <a:latin typeface="+mj-lt"/>
                <a:cs typeface="Calibri Light"/>
              </a:rPr>
              <a:t>z</a:t>
            </a:r>
            <a:r>
              <a:rPr lang="en-GB" sz="2800" spc="-45" dirty="0">
                <a:solidFill>
                  <a:schemeClr val="accent1"/>
                </a:solidFill>
                <a:latin typeface="+mj-lt"/>
                <a:cs typeface="Calibri Light"/>
              </a:rPr>
              <a:t>a</a:t>
            </a:r>
            <a:r>
              <a:rPr lang="en-GB" sz="2800" dirty="0">
                <a:solidFill>
                  <a:schemeClr val="accent1"/>
                </a:solidFill>
                <a:latin typeface="+mj-lt"/>
                <a:cs typeface="Calibri Light"/>
              </a:rPr>
              <a:t>ti</a:t>
            </a:r>
            <a:r>
              <a:rPr lang="en-GB" sz="2800" spc="5" dirty="0">
                <a:solidFill>
                  <a:schemeClr val="accent1"/>
                </a:solidFill>
                <a:latin typeface="+mj-lt"/>
                <a:cs typeface="Calibri Light"/>
              </a:rPr>
              <a:t>o</a:t>
            </a:r>
            <a:r>
              <a:rPr lang="en-GB" sz="2800" dirty="0">
                <a:solidFill>
                  <a:schemeClr val="accent1"/>
                </a:solidFill>
                <a:latin typeface="+mj-lt"/>
                <a:cs typeface="Calibri Light"/>
              </a:rPr>
              <a:t>n</a:t>
            </a:r>
            <a:endParaRPr lang="en-GB" sz="2800" dirty="0">
              <a:solidFill>
                <a:schemeClr val="accent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57143" y="1142213"/>
            <a:ext cx="4592066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>
              <a:buFont typeface="Arial" panose="020B0604020202020204" pitchFamily="34" charset="0"/>
              <a:buChar char="•"/>
            </a:pP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What </a:t>
            </a:r>
            <a:r>
              <a:rPr lang="en-GB" sz="2800" spc="-25" dirty="0">
                <a:solidFill>
                  <a:srgbClr val="FFFFFF"/>
                </a:solidFill>
                <a:latin typeface="Calibri Light"/>
                <a:cs typeface="Calibri Light"/>
              </a:rPr>
              <a:t>are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lang="en-GB" sz="2800" spc="-20" dirty="0">
                <a:solidFill>
                  <a:srgbClr val="FFFFFF"/>
                </a:solidFill>
                <a:latin typeface="Calibri Light"/>
                <a:cs typeface="Calibri Light"/>
              </a:rPr>
              <a:t>states where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 </a:t>
            </a: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outbreak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of MS is the </a:t>
            </a:r>
            <a:r>
              <a:rPr lang="en-GB" sz="2800" spc="-20" dirty="0">
                <a:solidFill>
                  <a:srgbClr val="FFFFFF"/>
                </a:solidFill>
                <a:latin typeface="Calibri Light"/>
                <a:cs typeface="Calibri Light"/>
              </a:rPr>
              <a:t>most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and </a:t>
            </a:r>
            <a:r>
              <a:rPr lang="en-GB" sz="2800" spc="-10" dirty="0">
                <a:solidFill>
                  <a:srgbClr val="FFFFFF"/>
                </a:solidFill>
                <a:latin typeface="Calibri Light"/>
                <a:cs typeface="Calibri Light"/>
              </a:rPr>
              <a:t>which  </a:t>
            </a:r>
            <a:r>
              <a:rPr lang="en-GB" sz="2800" spc="-25" dirty="0">
                <a:solidFill>
                  <a:srgbClr val="FFFFFF"/>
                </a:solidFill>
                <a:latin typeface="Calibri Light"/>
                <a:cs typeface="Calibri Light"/>
              </a:rPr>
              <a:t>are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lang="en-GB" sz="2800" spc="-20" dirty="0">
                <a:solidFill>
                  <a:srgbClr val="FFFFFF"/>
                </a:solidFill>
                <a:latin typeface="Calibri Light"/>
                <a:cs typeface="Calibri Light"/>
              </a:rPr>
              <a:t>areas </a:t>
            </a: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that </a:t>
            </a:r>
            <a:r>
              <a:rPr lang="en-GB" sz="2800" spc="-25" dirty="0">
                <a:solidFill>
                  <a:srgbClr val="FFFFFF"/>
                </a:solidFill>
                <a:latin typeface="Calibri Light"/>
                <a:cs typeface="Calibri Light"/>
              </a:rPr>
              <a:t>are </a:t>
            </a:r>
            <a:r>
              <a:rPr lang="en-GB" sz="2800" spc="-10" dirty="0">
                <a:solidFill>
                  <a:srgbClr val="FFFFFF"/>
                </a:solidFill>
                <a:latin typeface="Calibri Light"/>
                <a:cs typeface="Calibri Light"/>
              </a:rPr>
              <a:t>donating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 </a:t>
            </a: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most?</a:t>
            </a:r>
            <a:endParaRPr sz="28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0E1751-6A98-4CA6-92EF-CEF6C6718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503"/>
            <a:ext cx="9144000" cy="3657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4112E1-C3AF-4F00-9BDE-B5A3704E5682}"/>
              </a:ext>
            </a:extLst>
          </p:cNvPr>
          <p:cNvSpPr/>
          <p:nvPr/>
        </p:nvSpPr>
        <p:spPr>
          <a:xfrm>
            <a:off x="190505" y="4410421"/>
            <a:ext cx="89038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Picture shows that </a:t>
            </a:r>
            <a:r>
              <a:rPr lang="en-GB" sz="2000" b="1" dirty="0">
                <a:solidFill>
                  <a:schemeClr val="bg1"/>
                </a:solidFill>
              </a:rPr>
              <a:t>Texas</a:t>
            </a:r>
            <a:r>
              <a:rPr lang="en-GB" sz="2000" dirty="0">
                <a:solidFill>
                  <a:schemeClr val="bg1"/>
                </a:solidFill>
              </a:rPr>
              <a:t> has the highest donation amount </a:t>
            </a:r>
          </a:p>
        </p:txBody>
      </p:sp>
    </p:spTree>
    <p:extLst>
      <p:ext uri="{BB962C8B-B14F-4D97-AF65-F5344CB8AC3E}">
        <p14:creationId xmlns:p14="http://schemas.microsoft.com/office/powerpoint/2010/main" val="1991621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57143" y="1142213"/>
            <a:ext cx="4592066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>
              <a:buFont typeface="Arial" panose="020B0604020202020204" pitchFamily="34" charset="0"/>
              <a:buChar char="•"/>
            </a:pP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What </a:t>
            </a:r>
            <a:r>
              <a:rPr lang="en-GB" sz="2800" spc="-25" dirty="0">
                <a:solidFill>
                  <a:srgbClr val="FFFFFF"/>
                </a:solidFill>
                <a:latin typeface="Calibri Light"/>
                <a:cs typeface="Calibri Light"/>
              </a:rPr>
              <a:t>are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</a:t>
            </a:r>
            <a:r>
              <a:rPr lang="en-GB" sz="2800" spc="-20" dirty="0">
                <a:solidFill>
                  <a:srgbClr val="FFFFFF"/>
                </a:solidFill>
                <a:latin typeface="Calibri Light"/>
                <a:cs typeface="Calibri Light"/>
              </a:rPr>
              <a:t>states where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the  </a:t>
            </a: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outbreak </a:t>
            </a:r>
            <a:r>
              <a:rPr lang="en-GB" sz="2800" spc="-5" dirty="0">
                <a:solidFill>
                  <a:srgbClr val="FFFFFF"/>
                </a:solidFill>
                <a:latin typeface="Calibri Light"/>
                <a:cs typeface="Calibri Light"/>
              </a:rPr>
              <a:t>of MS  fund raising is the </a:t>
            </a:r>
            <a:r>
              <a:rPr lang="en-GB" sz="2800" spc="-20" dirty="0">
                <a:solidFill>
                  <a:srgbClr val="FFFFFF"/>
                </a:solidFill>
                <a:latin typeface="Calibri Light"/>
                <a:cs typeface="Calibri Light"/>
              </a:rPr>
              <a:t>high and low </a:t>
            </a: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?</a:t>
            </a:r>
            <a:endParaRPr sz="2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860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2693581" y="27065"/>
            <a:ext cx="4210494" cy="75974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4112E1-C3AF-4F00-9BDE-B5A3704E5682}"/>
              </a:ext>
            </a:extLst>
          </p:cNvPr>
          <p:cNvSpPr/>
          <p:nvPr/>
        </p:nvSpPr>
        <p:spPr>
          <a:xfrm>
            <a:off x="190505" y="4410421"/>
            <a:ext cx="8903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bg1"/>
                </a:solidFill>
              </a:rPr>
              <a:t>Picture shows that </a:t>
            </a:r>
            <a:r>
              <a:rPr lang="en-GB" sz="1800" b="1" dirty="0">
                <a:solidFill>
                  <a:schemeClr val="bg1"/>
                </a:solidFill>
              </a:rPr>
              <a:t>Texas</a:t>
            </a:r>
            <a:r>
              <a:rPr lang="en-GB" sz="1800" dirty="0">
                <a:solidFill>
                  <a:schemeClr val="bg1"/>
                </a:solidFill>
              </a:rPr>
              <a:t> has the highest donation and </a:t>
            </a:r>
            <a:r>
              <a:rPr lang="en-GB" sz="1800" b="1" dirty="0">
                <a:solidFill>
                  <a:schemeClr val="bg1"/>
                </a:solidFill>
                <a:latin typeface="+mn-lt"/>
              </a:rPr>
              <a:t>Puerto Ricans </a:t>
            </a:r>
            <a:r>
              <a:rPr lang="en-GB" sz="1800" dirty="0">
                <a:solidFill>
                  <a:schemeClr val="bg1"/>
                </a:solidFill>
                <a:latin typeface="+mn-lt"/>
              </a:rPr>
              <a:t>has low donation</a:t>
            </a:r>
            <a:endParaRPr lang="en-GB"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567D6-4426-4877-9439-A7E6C55E5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876"/>
            <a:ext cx="8803758" cy="36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ctrTitle"/>
          </p:nvPr>
        </p:nvSpPr>
        <p:spPr>
          <a:xfrm>
            <a:off x="1832344" y="226827"/>
            <a:ext cx="5830186" cy="83642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2800" spc="-350" dirty="0">
                <a:latin typeface="+mj-lt"/>
                <a:cs typeface="Calibri Light"/>
              </a:rPr>
              <a:t>      </a:t>
            </a:r>
            <a:r>
              <a:rPr lang="en-GB" sz="2800" spc="-350" dirty="0">
                <a:latin typeface="+mj-lt"/>
                <a:cs typeface="Calibri Light"/>
              </a:rPr>
              <a:t> T</a:t>
            </a:r>
            <a:r>
              <a:rPr lang="en-GB" sz="2800" dirty="0">
                <a:latin typeface="+mj-lt"/>
                <a:cs typeface="Calibri Light"/>
              </a:rPr>
              <a:t>ableau  vi</a:t>
            </a:r>
            <a:r>
              <a:rPr lang="en-GB" sz="2800" spc="-5" dirty="0">
                <a:latin typeface="+mj-lt"/>
                <a:cs typeface="Calibri Light"/>
              </a:rPr>
              <a:t>s</a:t>
            </a:r>
            <a:r>
              <a:rPr lang="en-GB" sz="2800" dirty="0">
                <a:latin typeface="+mj-lt"/>
                <a:cs typeface="Calibri Light"/>
              </a:rPr>
              <a:t>uali</a:t>
            </a:r>
            <a:r>
              <a:rPr lang="en-GB" sz="2800" spc="-85" dirty="0">
                <a:latin typeface="+mj-lt"/>
                <a:cs typeface="Calibri Light"/>
              </a:rPr>
              <a:t>z</a:t>
            </a:r>
            <a:r>
              <a:rPr lang="en-GB" sz="2800" spc="-45" dirty="0">
                <a:latin typeface="+mj-lt"/>
                <a:cs typeface="Calibri Light"/>
              </a:rPr>
              <a:t>a</a:t>
            </a:r>
            <a:r>
              <a:rPr lang="en-GB" sz="2800" dirty="0">
                <a:latin typeface="+mj-lt"/>
                <a:cs typeface="Calibri Light"/>
              </a:rPr>
              <a:t>ti</a:t>
            </a:r>
            <a:r>
              <a:rPr lang="en-GB" sz="2800" spc="5" dirty="0">
                <a:latin typeface="+mj-lt"/>
                <a:cs typeface="Calibri Light"/>
              </a:rPr>
              <a:t>o</a:t>
            </a:r>
            <a:r>
              <a:rPr lang="en-GB" sz="2800" dirty="0">
                <a:latin typeface="+mj-lt"/>
                <a:cs typeface="Calibri Light"/>
              </a:rPr>
              <a:t>n</a:t>
            </a:r>
            <a:br>
              <a:rPr lang="en-GB" sz="2800" dirty="0">
                <a:latin typeface="+mj-lt"/>
                <a:cs typeface="Calibri Light"/>
              </a:rPr>
            </a:br>
            <a:endParaRPr sz="2800" dirty="0">
              <a:latin typeface="+mj-lt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57143" y="1142213"/>
            <a:ext cx="4592066" cy="3585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457200">
              <a:buFont typeface="Arial" panose="020B0604020202020204" pitchFamily="34" charset="0"/>
              <a:buChar char="•"/>
            </a:pPr>
            <a:r>
              <a:rPr lang="en-GB" sz="2800" spc="-15" dirty="0">
                <a:solidFill>
                  <a:srgbClr val="FFFFFF"/>
                </a:solidFill>
                <a:latin typeface="Calibri Light"/>
                <a:cs typeface="Calibri Light"/>
              </a:rPr>
              <a:t>Which part of US cities has participated in event and raised fund ?</a:t>
            </a:r>
            <a:endParaRPr sz="2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0203912"/>
      </p:ext>
    </p:extLst>
  </p:cSld>
  <p:clrMapOvr>
    <a:masterClrMapping/>
  </p:clrMapOvr>
</p:sld>
</file>

<file path=ppt/theme/theme1.xml><?xml version="1.0" encoding="utf-8"?>
<a:theme xmlns:a="http://schemas.openxmlformats.org/drawingml/2006/main" name="Westmoreland template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940</Words>
  <Application>Microsoft Office PowerPoint</Application>
  <PresentationFormat>On-screen Show (16:9)</PresentationFormat>
  <Paragraphs>129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Times New Roman</vt:lpstr>
      <vt:lpstr>Microsoft YaHei</vt:lpstr>
      <vt:lpstr>News Cycle</vt:lpstr>
      <vt:lpstr>Arial</vt:lpstr>
      <vt:lpstr>Calibri</vt:lpstr>
      <vt:lpstr>Calibri Light</vt:lpstr>
      <vt:lpstr>Westmoreland template</vt:lpstr>
      <vt:lpstr>Bike MS </vt:lpstr>
      <vt:lpstr>          What is this all about ? </vt:lpstr>
      <vt:lpstr>                  Questions</vt:lpstr>
      <vt:lpstr>PowerPoint Presentation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Tableau  visualization </vt:lpstr>
      <vt:lpstr>           Data profiling  and  inspection </vt:lpstr>
      <vt:lpstr>BIG CONCEPT</vt:lpstr>
      <vt:lpstr>Attribute  hiearchies,added  measures  (amount, avg  amount(avg) )</vt:lpstr>
      <vt:lpstr>Rolap-Logical  schema</vt:lpstr>
      <vt:lpstr>PowerPoint Presentation</vt:lpstr>
      <vt:lpstr>Computing cumulative totals ( window framing)   net_transaction_amount </vt:lpstr>
      <vt:lpstr>                  HIVE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MS</dc:title>
  <dc:creator>Unige</dc:creator>
  <cp:lastModifiedBy>nithyanand reddy</cp:lastModifiedBy>
  <cp:revision>60</cp:revision>
  <dcterms:modified xsi:type="dcterms:W3CDTF">2020-06-10T21:03:42Z</dcterms:modified>
</cp:coreProperties>
</file>